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30"/>
  </p:notesMasterIdLst>
  <p:handoutMasterIdLst>
    <p:handoutMasterId r:id="rId31"/>
  </p:handoutMasterIdLst>
  <p:sldIdLst>
    <p:sldId id="256" r:id="rId5"/>
    <p:sldId id="289" r:id="rId6"/>
    <p:sldId id="258" r:id="rId7"/>
    <p:sldId id="672" r:id="rId8"/>
    <p:sldId id="668" r:id="rId9"/>
    <p:sldId id="643" r:id="rId10"/>
    <p:sldId id="645" r:id="rId11"/>
    <p:sldId id="667" r:id="rId12"/>
    <p:sldId id="653" r:id="rId13"/>
    <p:sldId id="472" r:id="rId14"/>
    <p:sldId id="458" r:id="rId15"/>
    <p:sldId id="664" r:id="rId16"/>
    <p:sldId id="669" r:id="rId17"/>
    <p:sldId id="656" r:id="rId18"/>
    <p:sldId id="675" r:id="rId19"/>
    <p:sldId id="657" r:id="rId20"/>
    <p:sldId id="677" r:id="rId21"/>
    <p:sldId id="678" r:id="rId22"/>
    <p:sldId id="658" r:id="rId23"/>
    <p:sldId id="662" r:id="rId24"/>
    <p:sldId id="676" r:id="rId25"/>
    <p:sldId id="671" r:id="rId26"/>
    <p:sldId id="673" r:id="rId27"/>
    <p:sldId id="474" r:id="rId28"/>
    <p:sldId id="480" r:id="rId2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9621B-B08D-BDB5-0702-8DA55E03D0F0}" name="Jenny ROBINSON" initials="JR" userId="S::jenny.robinson@chelmsford.gov.uk::b9a4dba6-3690-47e0-84f9-efd7a6234abd" providerId="AD"/>
  <p188:author id="{9787BFA3-8AD8-29B7-FA7C-B1AA348E49A1}" name="Laura PERCY" initials="LP" userId="S::laura.percy@chelmsford.gov.uk::63dc1cd0-b5e6-42f5-a4fc-a55b98f68138" providerId="AD"/>
  <p188:author id="{B03FABB5-09A5-BA52-12FB-6FA65EB2B57E}" name="Laura PERCY" initials="LP" userId="S::Laura.PERCY@chelmsford.gov.uk::63dc1cd0-b5e6-42f5-a4fc-a55b98f68138" providerId="AD"/>
  <p188:author id="{34E254FF-FE67-A648-B51C-58ECB5101D60}" name="Claire STUCKEY" initials="CS" userId="S::claire.stuckey@chelmsford.gov.uk::834dad22-4f75-4ba2-9ac8-270938af88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ERCY" initials="LP" lastIdx="24" clrIdx="0">
    <p:extLst>
      <p:ext uri="{19B8F6BF-5375-455C-9EA6-DF929625EA0E}">
        <p15:presenceInfo xmlns:p15="http://schemas.microsoft.com/office/powerpoint/2012/main" userId="S::Laura.PERCY@chelmsford.gov.uk::63dc1cd0-b5e6-42f5-a4fc-a55b98f68138" providerId="AD"/>
      </p:ext>
    </p:extLst>
  </p:cmAuthor>
  <p:cmAuthor id="2" name="Jeremy POTTER" initials="JP" lastIdx="6" clrIdx="1">
    <p:extLst>
      <p:ext uri="{19B8F6BF-5375-455C-9EA6-DF929625EA0E}">
        <p15:presenceInfo xmlns:p15="http://schemas.microsoft.com/office/powerpoint/2012/main" userId="S::Jeremy.POTTER@chelmsford.gov.uk::35acd7f8-1968-4488-b899-1225e5b1b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B"/>
    <a:srgbClr val="000000"/>
    <a:srgbClr val="6D2077"/>
    <a:srgbClr val="71207B"/>
    <a:srgbClr val="719949"/>
    <a:srgbClr val="08B0AD"/>
    <a:srgbClr val="EF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DA7C7-854D-468B-BAE6-7B1B3EC6F913}" v="5" dt="2024-03-21T05:25:56.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06" autoAdjust="0"/>
  </p:normalViewPr>
  <p:slideViewPr>
    <p:cSldViewPr snapToGrid="0">
      <p:cViewPr varScale="1">
        <p:scale>
          <a:sx n="81" d="100"/>
          <a:sy n="81" d="100"/>
        </p:scale>
        <p:origin x="96" y="18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STUCKEY" userId="834dad22-4f75-4ba2-9ac8-270938af882a" providerId="ADAL" clId="{706DA7C7-854D-468B-BAE6-7B1B3EC6F913}"/>
    <pc:docChg chg="undo custSel modSld">
      <pc:chgData name="Claire STUCKEY" userId="834dad22-4f75-4ba2-9ac8-270938af882a" providerId="ADAL" clId="{706DA7C7-854D-468B-BAE6-7B1B3EC6F913}" dt="2024-03-21T05:29:01.879" v="54" actId="1076"/>
      <pc:docMkLst>
        <pc:docMk/>
      </pc:docMkLst>
      <pc:sldChg chg="modSp mod">
        <pc:chgData name="Claire STUCKEY" userId="834dad22-4f75-4ba2-9ac8-270938af882a" providerId="ADAL" clId="{706DA7C7-854D-468B-BAE6-7B1B3EC6F913}" dt="2024-03-15T10:04:26.301" v="17" actId="20577"/>
        <pc:sldMkLst>
          <pc:docMk/>
          <pc:sldMk cId="3612293212" sldId="658"/>
        </pc:sldMkLst>
        <pc:graphicFrameChg chg="modGraphic">
          <ac:chgData name="Claire STUCKEY" userId="834dad22-4f75-4ba2-9ac8-270938af882a" providerId="ADAL" clId="{706DA7C7-854D-468B-BAE6-7B1B3EC6F913}" dt="2024-03-15T10:04:26.301" v="17" actId="20577"/>
          <ac:graphicFrameMkLst>
            <pc:docMk/>
            <pc:sldMk cId="3612293212" sldId="658"/>
            <ac:graphicFrameMk id="3" creationId="{F3FF73A7-14BE-E6B6-B96F-2D293245AE1D}"/>
          </ac:graphicFrameMkLst>
        </pc:graphicFrameChg>
      </pc:sldChg>
      <pc:sldChg chg="addSp modSp mod">
        <pc:chgData name="Claire STUCKEY" userId="834dad22-4f75-4ba2-9ac8-270938af882a" providerId="ADAL" clId="{706DA7C7-854D-468B-BAE6-7B1B3EC6F913}" dt="2024-03-21T05:28:45.334" v="50" actId="1076"/>
        <pc:sldMkLst>
          <pc:docMk/>
          <pc:sldMk cId="1708894123" sldId="662"/>
        </pc:sldMkLst>
        <pc:picChg chg="add mod">
          <ac:chgData name="Claire STUCKEY" userId="834dad22-4f75-4ba2-9ac8-270938af882a" providerId="ADAL" clId="{706DA7C7-854D-468B-BAE6-7B1B3EC6F913}" dt="2024-03-21T05:28:45.334" v="50" actId="1076"/>
          <ac:picMkLst>
            <pc:docMk/>
            <pc:sldMk cId="1708894123" sldId="662"/>
            <ac:picMk id="8" creationId="{81086B53-540A-649B-05F2-60BA996B6E3A}"/>
          </ac:picMkLst>
        </pc:picChg>
      </pc:sldChg>
      <pc:sldChg chg="modNotesTx">
        <pc:chgData name="Claire STUCKEY" userId="834dad22-4f75-4ba2-9ac8-270938af882a" providerId="ADAL" clId="{706DA7C7-854D-468B-BAE6-7B1B3EC6F913}" dt="2024-03-20T09:13:22.871" v="19" actId="6549"/>
        <pc:sldMkLst>
          <pc:docMk/>
          <pc:sldMk cId="1436645752" sldId="664"/>
        </pc:sldMkLst>
      </pc:sldChg>
      <pc:sldChg chg="modNotesTx">
        <pc:chgData name="Claire STUCKEY" userId="834dad22-4f75-4ba2-9ac8-270938af882a" providerId="ADAL" clId="{706DA7C7-854D-468B-BAE6-7B1B3EC6F913}" dt="2024-03-20T09:13:03.043" v="18" actId="6549"/>
        <pc:sldMkLst>
          <pc:docMk/>
          <pc:sldMk cId="3076427980" sldId="668"/>
        </pc:sldMkLst>
      </pc:sldChg>
      <pc:sldChg chg="modSp mod">
        <pc:chgData name="Claire STUCKEY" userId="834dad22-4f75-4ba2-9ac8-270938af882a" providerId="ADAL" clId="{706DA7C7-854D-468B-BAE6-7B1B3EC6F913}" dt="2024-03-14T15:18:05.297" v="15" actId="20577"/>
        <pc:sldMkLst>
          <pc:docMk/>
          <pc:sldMk cId="356927290" sldId="671"/>
        </pc:sldMkLst>
        <pc:spChg chg="mod">
          <ac:chgData name="Claire STUCKEY" userId="834dad22-4f75-4ba2-9ac8-270938af882a" providerId="ADAL" clId="{706DA7C7-854D-468B-BAE6-7B1B3EC6F913}" dt="2024-03-14T15:18:05.297" v="15" actId="20577"/>
          <ac:spMkLst>
            <pc:docMk/>
            <pc:sldMk cId="356927290" sldId="671"/>
            <ac:spMk id="4" creationId="{87840B57-274F-1BD7-538E-1A338A935E5D}"/>
          </ac:spMkLst>
        </pc:spChg>
      </pc:sldChg>
      <pc:sldChg chg="addSp delSp modSp mod">
        <pc:chgData name="Claire STUCKEY" userId="834dad22-4f75-4ba2-9ac8-270938af882a" providerId="ADAL" clId="{706DA7C7-854D-468B-BAE6-7B1B3EC6F913}" dt="2024-03-21T05:27:52.034" v="37" actId="1076"/>
        <pc:sldMkLst>
          <pc:docMk/>
          <pc:sldMk cId="4210270574" sldId="675"/>
        </pc:sldMkLst>
        <pc:picChg chg="add del mod">
          <ac:chgData name="Claire STUCKEY" userId="834dad22-4f75-4ba2-9ac8-270938af882a" providerId="ADAL" clId="{706DA7C7-854D-468B-BAE6-7B1B3EC6F913}" dt="2024-03-21T05:27:47.303" v="35" actId="478"/>
          <ac:picMkLst>
            <pc:docMk/>
            <pc:sldMk cId="4210270574" sldId="675"/>
            <ac:picMk id="7" creationId="{FA89C9E0-3528-A475-0B96-8A396B72B0DB}"/>
          </ac:picMkLst>
        </pc:picChg>
        <pc:picChg chg="add mod">
          <ac:chgData name="Claire STUCKEY" userId="834dad22-4f75-4ba2-9ac8-270938af882a" providerId="ADAL" clId="{706DA7C7-854D-468B-BAE6-7B1B3EC6F913}" dt="2024-03-21T05:27:52.034" v="37" actId="1076"/>
          <ac:picMkLst>
            <pc:docMk/>
            <pc:sldMk cId="4210270574" sldId="675"/>
            <ac:picMk id="12" creationId="{50EF4577-3716-94F3-9D44-6C3A861D8144}"/>
          </ac:picMkLst>
        </pc:picChg>
      </pc:sldChg>
      <pc:sldChg chg="addSp modSp mod">
        <pc:chgData name="Claire STUCKEY" userId="834dad22-4f75-4ba2-9ac8-270938af882a" providerId="ADAL" clId="{706DA7C7-854D-468B-BAE6-7B1B3EC6F913}" dt="2024-03-21T05:29:01.879" v="54" actId="1076"/>
        <pc:sldMkLst>
          <pc:docMk/>
          <pc:sldMk cId="759802639" sldId="676"/>
        </pc:sldMkLst>
        <pc:picChg chg="add mod">
          <ac:chgData name="Claire STUCKEY" userId="834dad22-4f75-4ba2-9ac8-270938af882a" providerId="ADAL" clId="{706DA7C7-854D-468B-BAE6-7B1B3EC6F913}" dt="2024-03-21T05:28:56.147" v="52" actId="1076"/>
          <ac:picMkLst>
            <pc:docMk/>
            <pc:sldMk cId="759802639" sldId="676"/>
            <ac:picMk id="4" creationId="{EB17C731-C79E-6D61-3ED7-D5B77A84B3BF}"/>
          </ac:picMkLst>
        </pc:picChg>
        <pc:picChg chg="add mod">
          <ac:chgData name="Claire STUCKEY" userId="834dad22-4f75-4ba2-9ac8-270938af882a" providerId="ADAL" clId="{706DA7C7-854D-468B-BAE6-7B1B3EC6F913}" dt="2024-03-21T05:29:01.879" v="54" actId="1076"/>
          <ac:picMkLst>
            <pc:docMk/>
            <pc:sldMk cId="759802639" sldId="676"/>
            <ac:picMk id="6" creationId="{98DB6088-BD62-0389-2278-5B0C85D672AB}"/>
          </ac:picMkLst>
        </pc:picChg>
      </pc:sldChg>
      <pc:sldChg chg="addSp delSp modSp mod">
        <pc:chgData name="Claire STUCKEY" userId="834dad22-4f75-4ba2-9ac8-270938af882a" providerId="ADAL" clId="{706DA7C7-854D-468B-BAE6-7B1B3EC6F913}" dt="2024-03-21T05:28:15.927" v="44" actId="1076"/>
        <pc:sldMkLst>
          <pc:docMk/>
          <pc:sldMk cId="1771954869" sldId="677"/>
        </pc:sldMkLst>
        <pc:picChg chg="add del mod">
          <ac:chgData name="Claire STUCKEY" userId="834dad22-4f75-4ba2-9ac8-270938af882a" providerId="ADAL" clId="{706DA7C7-854D-468B-BAE6-7B1B3EC6F913}" dt="2024-03-21T05:27:54.051" v="38" actId="478"/>
          <ac:picMkLst>
            <pc:docMk/>
            <pc:sldMk cId="1771954869" sldId="677"/>
            <ac:picMk id="6" creationId="{4B5D180D-6302-4357-45D9-67DF77A5D777}"/>
          </ac:picMkLst>
        </pc:picChg>
        <pc:picChg chg="add del mod">
          <ac:chgData name="Claire STUCKEY" userId="834dad22-4f75-4ba2-9ac8-270938af882a" providerId="ADAL" clId="{706DA7C7-854D-468B-BAE6-7B1B3EC6F913}" dt="2024-03-21T05:27:55.048" v="39" actId="478"/>
          <ac:picMkLst>
            <pc:docMk/>
            <pc:sldMk cId="1771954869" sldId="677"/>
            <ac:picMk id="8" creationId="{5751945C-15C6-BCDE-2200-302CB628FF15}"/>
          </ac:picMkLst>
        </pc:picChg>
        <pc:picChg chg="add mod">
          <ac:chgData name="Claire STUCKEY" userId="834dad22-4f75-4ba2-9ac8-270938af882a" providerId="ADAL" clId="{706DA7C7-854D-468B-BAE6-7B1B3EC6F913}" dt="2024-03-21T05:28:15.927" v="44" actId="1076"/>
          <ac:picMkLst>
            <pc:docMk/>
            <pc:sldMk cId="1771954869" sldId="677"/>
            <ac:picMk id="12" creationId="{A4639951-161D-8EF5-3E65-464FF7CC1D4C}"/>
          </ac:picMkLst>
        </pc:picChg>
        <pc:picChg chg="add mod">
          <ac:chgData name="Claire STUCKEY" userId="834dad22-4f75-4ba2-9ac8-270938af882a" providerId="ADAL" clId="{706DA7C7-854D-468B-BAE6-7B1B3EC6F913}" dt="2024-03-21T05:28:12.694" v="43" actId="1076"/>
          <ac:picMkLst>
            <pc:docMk/>
            <pc:sldMk cId="1771954869" sldId="677"/>
            <ac:picMk id="14" creationId="{A19C2AD8-6FAF-8BD4-6D22-364A3020359D}"/>
          </ac:picMkLst>
        </pc:picChg>
      </pc:sldChg>
      <pc:sldChg chg="addSp delSp modSp mod">
        <pc:chgData name="Claire STUCKEY" userId="834dad22-4f75-4ba2-9ac8-270938af882a" providerId="ADAL" clId="{706DA7C7-854D-468B-BAE6-7B1B3EC6F913}" dt="2024-03-21T05:28:26.290" v="47" actId="1076"/>
        <pc:sldMkLst>
          <pc:docMk/>
          <pc:sldMk cId="3448384562" sldId="678"/>
        </pc:sldMkLst>
        <pc:picChg chg="add del mod">
          <ac:chgData name="Claire STUCKEY" userId="834dad22-4f75-4ba2-9ac8-270938af882a" providerId="ADAL" clId="{706DA7C7-854D-468B-BAE6-7B1B3EC6F913}" dt="2024-03-21T05:27:35.289" v="31" actId="478"/>
          <ac:picMkLst>
            <pc:docMk/>
            <pc:sldMk cId="3448384562" sldId="678"/>
            <ac:picMk id="3" creationId="{672B2CC1-8E5A-0333-9D3D-780E936A9E78}"/>
          </ac:picMkLst>
        </pc:picChg>
        <pc:picChg chg="add del mod">
          <ac:chgData name="Claire STUCKEY" userId="834dad22-4f75-4ba2-9ac8-270938af882a" providerId="ADAL" clId="{706DA7C7-854D-468B-BAE6-7B1B3EC6F913}" dt="2024-03-21T05:28:20.848" v="45" actId="478"/>
          <ac:picMkLst>
            <pc:docMk/>
            <pc:sldMk cId="3448384562" sldId="678"/>
            <ac:picMk id="5" creationId="{6BA7140F-7BF0-2366-E2EC-9E468DAD89C0}"/>
          </ac:picMkLst>
        </pc:picChg>
        <pc:picChg chg="add mod">
          <ac:chgData name="Claire STUCKEY" userId="834dad22-4f75-4ba2-9ac8-270938af882a" providerId="ADAL" clId="{706DA7C7-854D-468B-BAE6-7B1B3EC6F913}" dt="2024-03-21T05:28:26.290" v="47" actId="1076"/>
          <ac:picMkLst>
            <pc:docMk/>
            <pc:sldMk cId="3448384562" sldId="678"/>
            <ac:picMk id="7" creationId="{A07C98D3-9249-D1B7-D833-C536D8BACB18}"/>
          </ac:picMkLst>
        </pc:picChg>
        <pc:picChg chg="mod">
          <ac:chgData name="Claire STUCKEY" userId="834dad22-4f75-4ba2-9ac8-270938af882a" providerId="ADAL" clId="{706DA7C7-854D-468B-BAE6-7B1B3EC6F913}" dt="2024-03-21T05:27:39.159" v="33" actId="1076"/>
          <ac:picMkLst>
            <pc:docMk/>
            <pc:sldMk cId="3448384562" sldId="678"/>
            <ac:picMk id="8" creationId="{B4013FF6-A698-F44F-C010-DC68A43C6EC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helmsfordcity-my.sharepoint.com/personal/jeremy_potter_chelmsford_gov_uk/Documents/Desktop/Housing%20Targ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000000"/>
                </a:solidFill>
                <a:latin typeface="+mn-lt"/>
                <a:ea typeface="+mn-ea"/>
                <a:cs typeface="+mn-cs"/>
              </a:defRPr>
            </a:pPr>
            <a:r>
              <a:rPr lang="en-US" sz="2800">
                <a:solidFill>
                  <a:srgbClr val="000000"/>
                </a:solidFill>
              </a:rPr>
              <a:t>Local</a:t>
            </a:r>
            <a:r>
              <a:rPr lang="en-US" sz="2800" baseline="0">
                <a:solidFill>
                  <a:srgbClr val="000000"/>
                </a:solidFill>
              </a:rPr>
              <a:t> Plan Housing Number Composition</a:t>
            </a:r>
            <a:endParaRPr lang="en-US" sz="2800">
              <a:solidFill>
                <a:srgbClr val="000000"/>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1183343788859396"/>
          <c:y val="0.13425671045604753"/>
          <c:w val="0.55020228652308745"/>
          <c:h val="0.77689387521149023"/>
        </c:manualLayout>
      </c:layout>
      <c:barChart>
        <c:barDir val="col"/>
        <c:grouping val="stacked"/>
        <c:varyColors val="0"/>
        <c:ser>
          <c:idx val="0"/>
          <c:order val="0"/>
          <c:tx>
            <c:strRef>
              <c:f>Sheet1!$A$3</c:f>
              <c:strCache>
                <c:ptCount val="1"/>
                <c:pt idx="0">
                  <c:v>Completions</c:v>
                </c:pt>
              </c:strCache>
            </c:strRef>
          </c:tx>
          <c:spPr>
            <a:solidFill>
              <a:schemeClr val="accent1"/>
            </a:solidFill>
            <a:ln>
              <a:noFill/>
            </a:ln>
            <a:effectLst/>
          </c:spPr>
          <c:invertIfNegative val="0"/>
          <c:cat>
            <c:numRef>
              <c:f>Sheet1!$B$2:$C$2</c:f>
              <c:numCache>
                <c:formatCode>General</c:formatCode>
                <c:ptCount val="2"/>
                <c:pt idx="0">
                  <c:v>2022</c:v>
                </c:pt>
                <c:pt idx="1">
                  <c:v>2024</c:v>
                </c:pt>
              </c:numCache>
            </c:numRef>
          </c:cat>
          <c:val>
            <c:numRef>
              <c:f>Sheet1!$B$3:$C$3</c:f>
              <c:numCache>
                <c:formatCode>General</c:formatCode>
                <c:ptCount val="2"/>
                <c:pt idx="0">
                  <c:v>0</c:v>
                </c:pt>
                <c:pt idx="1">
                  <c:v>822</c:v>
                </c:pt>
              </c:numCache>
            </c:numRef>
          </c:val>
          <c:extLst>
            <c:ext xmlns:c16="http://schemas.microsoft.com/office/drawing/2014/chart" uri="{C3380CC4-5D6E-409C-BE32-E72D297353CC}">
              <c16:uniqueId val="{00000000-B040-4091-9F5C-47EF3E36B4CB}"/>
            </c:ext>
          </c:extLst>
        </c:ser>
        <c:ser>
          <c:idx val="1"/>
          <c:order val="1"/>
          <c:tx>
            <c:strRef>
              <c:f>Sheet1!$A$4</c:f>
              <c:strCache>
                <c:ptCount val="1"/>
                <c:pt idx="0">
                  <c:v>Commitments</c:v>
                </c:pt>
              </c:strCache>
            </c:strRef>
          </c:tx>
          <c:spPr>
            <a:solidFill>
              <a:schemeClr val="accent2"/>
            </a:solidFill>
            <a:ln>
              <a:noFill/>
            </a:ln>
            <a:effectLst/>
          </c:spPr>
          <c:invertIfNegative val="0"/>
          <c:cat>
            <c:numRef>
              <c:f>Sheet1!$B$2:$C$2</c:f>
              <c:numCache>
                <c:formatCode>General</c:formatCode>
                <c:ptCount val="2"/>
                <c:pt idx="0">
                  <c:v>2022</c:v>
                </c:pt>
                <c:pt idx="1">
                  <c:v>2024</c:v>
                </c:pt>
              </c:numCache>
            </c:numRef>
          </c:cat>
          <c:val>
            <c:numRef>
              <c:f>Sheet1!$B$4:$C$4</c:f>
              <c:numCache>
                <c:formatCode>General</c:formatCode>
                <c:ptCount val="2"/>
                <c:pt idx="0">
                  <c:v>14834</c:v>
                </c:pt>
                <c:pt idx="1">
                  <c:v>17883</c:v>
                </c:pt>
              </c:numCache>
            </c:numRef>
          </c:val>
          <c:extLst>
            <c:ext xmlns:c16="http://schemas.microsoft.com/office/drawing/2014/chart" uri="{C3380CC4-5D6E-409C-BE32-E72D297353CC}">
              <c16:uniqueId val="{00000001-B040-4091-9F5C-47EF3E36B4CB}"/>
            </c:ext>
          </c:extLst>
        </c:ser>
        <c:ser>
          <c:idx val="2"/>
          <c:order val="2"/>
          <c:tx>
            <c:strRef>
              <c:f>Sheet1!$A$5</c:f>
              <c:strCache>
                <c:ptCount val="1"/>
                <c:pt idx="0">
                  <c:v>New Housing Sites</c:v>
                </c:pt>
              </c:strCache>
            </c:strRef>
          </c:tx>
          <c:spPr>
            <a:solidFill>
              <a:schemeClr val="accent3"/>
            </a:solidFill>
            <a:ln>
              <a:noFill/>
            </a:ln>
            <a:effectLst/>
          </c:spPr>
          <c:invertIfNegative val="0"/>
          <c:cat>
            <c:numRef>
              <c:f>Sheet1!$B$2:$C$2</c:f>
              <c:numCache>
                <c:formatCode>General</c:formatCode>
                <c:ptCount val="2"/>
                <c:pt idx="0">
                  <c:v>2022</c:v>
                </c:pt>
                <c:pt idx="1">
                  <c:v>2024</c:v>
                </c:pt>
              </c:numCache>
            </c:numRef>
          </c:cat>
          <c:val>
            <c:numRef>
              <c:f>Sheet1!$B$5:$C$5</c:f>
              <c:numCache>
                <c:formatCode>General</c:formatCode>
                <c:ptCount val="2"/>
                <c:pt idx="0">
                  <c:v>7966</c:v>
                </c:pt>
                <c:pt idx="1">
                  <c:v>3862</c:v>
                </c:pt>
              </c:numCache>
            </c:numRef>
          </c:val>
          <c:extLst>
            <c:ext xmlns:c16="http://schemas.microsoft.com/office/drawing/2014/chart" uri="{C3380CC4-5D6E-409C-BE32-E72D297353CC}">
              <c16:uniqueId val="{00000002-B040-4091-9F5C-47EF3E36B4CB}"/>
            </c:ext>
          </c:extLst>
        </c:ser>
        <c:dLbls>
          <c:showLegendKey val="0"/>
          <c:showVal val="0"/>
          <c:showCatName val="0"/>
          <c:showSerName val="0"/>
          <c:showPercent val="0"/>
          <c:showBubbleSize val="0"/>
        </c:dLbls>
        <c:gapWidth val="150"/>
        <c:overlap val="100"/>
        <c:axId val="787176792"/>
        <c:axId val="787173192"/>
      </c:barChart>
      <c:lineChart>
        <c:grouping val="standard"/>
        <c:varyColors val="0"/>
        <c:ser>
          <c:idx val="3"/>
          <c:order val="3"/>
          <c:tx>
            <c:strRef>
              <c:f>Sheet1!$A$6</c:f>
              <c:strCache>
                <c:ptCount val="1"/>
                <c:pt idx="0">
                  <c:v>Housing Requirement</c:v>
                </c:pt>
              </c:strCache>
            </c:strRef>
          </c:tx>
          <c:spPr>
            <a:ln w="57150" cap="rnd">
              <a:solidFill>
                <a:schemeClr val="accent4"/>
              </a:solidFill>
              <a:round/>
            </a:ln>
            <a:effectLst/>
          </c:spPr>
          <c:marker>
            <c:symbol val="none"/>
          </c:marker>
          <c:cat>
            <c:numRef>
              <c:f>Sheet1!$B$2:$C$2</c:f>
              <c:numCache>
                <c:formatCode>General</c:formatCode>
                <c:ptCount val="2"/>
                <c:pt idx="0">
                  <c:v>2022</c:v>
                </c:pt>
                <c:pt idx="1">
                  <c:v>2024</c:v>
                </c:pt>
              </c:numCache>
            </c:numRef>
          </c:cat>
          <c:val>
            <c:numRef>
              <c:f>Sheet1!$B$6:$C$6</c:f>
              <c:numCache>
                <c:formatCode>General</c:formatCode>
                <c:ptCount val="2"/>
                <c:pt idx="0">
                  <c:v>19000</c:v>
                </c:pt>
                <c:pt idx="1">
                  <c:v>19000</c:v>
                </c:pt>
              </c:numCache>
            </c:numRef>
          </c:val>
          <c:smooth val="0"/>
          <c:extLst>
            <c:ext xmlns:c16="http://schemas.microsoft.com/office/drawing/2014/chart" uri="{C3380CC4-5D6E-409C-BE32-E72D297353CC}">
              <c16:uniqueId val="{00000003-B040-4091-9F5C-47EF3E36B4CB}"/>
            </c:ext>
          </c:extLst>
        </c:ser>
        <c:ser>
          <c:idx val="4"/>
          <c:order val="4"/>
          <c:tx>
            <c:strRef>
              <c:f>Sheet1!$A$7</c:f>
              <c:strCache>
                <c:ptCount val="1"/>
                <c:pt idx="0">
                  <c:v>Buffer</c:v>
                </c:pt>
              </c:strCache>
            </c:strRef>
          </c:tx>
          <c:spPr>
            <a:ln w="44450" cap="rnd">
              <a:solidFill>
                <a:srgbClr val="33BADA"/>
              </a:solidFill>
              <a:prstDash val="dash"/>
              <a:round/>
            </a:ln>
            <a:effectLst/>
          </c:spPr>
          <c:marker>
            <c:symbol val="none"/>
          </c:marker>
          <c:cat>
            <c:numRef>
              <c:f>Sheet1!$B$2:$C$2</c:f>
              <c:numCache>
                <c:formatCode>General</c:formatCode>
                <c:ptCount val="2"/>
                <c:pt idx="0">
                  <c:v>2022</c:v>
                </c:pt>
                <c:pt idx="1">
                  <c:v>2024</c:v>
                </c:pt>
              </c:numCache>
            </c:numRef>
          </c:cat>
          <c:val>
            <c:numRef>
              <c:f>Sheet1!$B$7:$C$7</c:f>
              <c:numCache>
                <c:formatCode>General</c:formatCode>
                <c:ptCount val="2"/>
                <c:pt idx="0">
                  <c:v>22800</c:v>
                </c:pt>
                <c:pt idx="1">
                  <c:v>22800</c:v>
                </c:pt>
              </c:numCache>
            </c:numRef>
          </c:val>
          <c:smooth val="0"/>
          <c:extLst>
            <c:ext xmlns:c16="http://schemas.microsoft.com/office/drawing/2014/chart" uri="{C3380CC4-5D6E-409C-BE32-E72D297353CC}">
              <c16:uniqueId val="{00000004-B040-4091-9F5C-47EF3E36B4CB}"/>
            </c:ext>
          </c:extLst>
        </c:ser>
        <c:dLbls>
          <c:showLegendKey val="0"/>
          <c:showVal val="0"/>
          <c:showCatName val="0"/>
          <c:showSerName val="0"/>
          <c:showPercent val="0"/>
          <c:showBubbleSize val="0"/>
        </c:dLbls>
        <c:marker val="1"/>
        <c:smooth val="0"/>
        <c:axId val="787176792"/>
        <c:axId val="787173192"/>
      </c:lineChart>
      <c:catAx>
        <c:axId val="787176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7173192"/>
        <c:crosses val="autoZero"/>
        <c:auto val="1"/>
        <c:lblAlgn val="ctr"/>
        <c:lblOffset val="100"/>
        <c:noMultiLvlLbl val="0"/>
      </c:catAx>
      <c:valAx>
        <c:axId val="787173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7176792"/>
        <c:crosses val="autoZero"/>
        <c:crossBetween val="between"/>
      </c:valAx>
      <c:spPr>
        <a:noFill/>
        <a:ln w="38100">
          <a:noFill/>
        </a:ln>
        <a:effectLst/>
      </c:spPr>
    </c:plotArea>
    <c:legend>
      <c:legendPos val="b"/>
      <c:layout>
        <c:manualLayout>
          <c:xMode val="edge"/>
          <c:yMode val="edge"/>
          <c:x val="0.69211790261403039"/>
          <c:y val="0.22340298351656893"/>
          <c:w val="0.29174846906540985"/>
          <c:h val="0.413477578147052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1DB7E0-4B5F-F04E-ADBA-DA4529D2CCEF}"/>
              </a:ext>
            </a:extLst>
          </p:cNvPr>
          <p:cNvSpPr>
            <a:spLocks noGrp="1"/>
          </p:cNvSpPr>
          <p:nvPr>
            <p:ph type="hdr" sz="quarter"/>
          </p:nvPr>
        </p:nvSpPr>
        <p:spPr>
          <a:xfrm>
            <a:off x="0" y="0"/>
            <a:ext cx="2889938" cy="498056"/>
          </a:xfrm>
          <a:prstGeom prst="rect">
            <a:avLst/>
          </a:prstGeom>
        </p:spPr>
        <p:txBody>
          <a:bodyPr vert="horz" lIns="91845" tIns="45923" rIns="91845" bIns="45923" rtlCol="0"/>
          <a:lstStyle>
            <a:lvl1pPr algn="l">
              <a:defRPr sz="1200"/>
            </a:lvl1pPr>
          </a:lstStyle>
          <a:p>
            <a:endParaRPr lang="en-US"/>
          </a:p>
        </p:txBody>
      </p:sp>
      <p:sp>
        <p:nvSpPr>
          <p:cNvPr id="3" name="Date Placeholder 2">
            <a:extLst>
              <a:ext uri="{FF2B5EF4-FFF2-40B4-BE49-F238E27FC236}">
                <a16:creationId xmlns:a16="http://schemas.microsoft.com/office/drawing/2014/main" id="{50A4C417-B2EB-EC4F-A841-8955B9B8266E}"/>
              </a:ext>
            </a:extLst>
          </p:cNvPr>
          <p:cNvSpPr>
            <a:spLocks noGrp="1"/>
          </p:cNvSpPr>
          <p:nvPr>
            <p:ph type="dt" sz="quarter" idx="1"/>
          </p:nvPr>
        </p:nvSpPr>
        <p:spPr>
          <a:xfrm>
            <a:off x="3777607" y="0"/>
            <a:ext cx="2889938" cy="498056"/>
          </a:xfrm>
          <a:prstGeom prst="rect">
            <a:avLst/>
          </a:prstGeom>
        </p:spPr>
        <p:txBody>
          <a:bodyPr vert="horz" lIns="91845" tIns="45923" rIns="91845" bIns="45923" rtlCol="0"/>
          <a:lstStyle>
            <a:lvl1pPr algn="r">
              <a:defRPr sz="1200"/>
            </a:lvl1pPr>
          </a:lstStyle>
          <a:p>
            <a:fld id="{B8643FDC-82B6-3F4C-BC8A-ABC25666A84F}" type="datetimeFigureOut">
              <a:rPr lang="en-US" smtClean="0"/>
              <a:t>3/21/2024</a:t>
            </a:fld>
            <a:endParaRPr lang="en-US"/>
          </a:p>
        </p:txBody>
      </p:sp>
      <p:sp>
        <p:nvSpPr>
          <p:cNvPr id="4" name="Footer Placeholder 3">
            <a:extLst>
              <a:ext uri="{FF2B5EF4-FFF2-40B4-BE49-F238E27FC236}">
                <a16:creationId xmlns:a16="http://schemas.microsoft.com/office/drawing/2014/main" id="{E4C16E43-905C-B943-A6E9-57A280E02F7C}"/>
              </a:ext>
            </a:extLst>
          </p:cNvPr>
          <p:cNvSpPr>
            <a:spLocks noGrp="1"/>
          </p:cNvSpPr>
          <p:nvPr>
            <p:ph type="ftr" sz="quarter" idx="2"/>
          </p:nvPr>
        </p:nvSpPr>
        <p:spPr>
          <a:xfrm>
            <a:off x="0" y="9428584"/>
            <a:ext cx="2889938" cy="498055"/>
          </a:xfrm>
          <a:prstGeom prst="rect">
            <a:avLst/>
          </a:prstGeom>
        </p:spPr>
        <p:txBody>
          <a:bodyPr vert="horz" lIns="91845" tIns="45923" rIns="91845" bIns="459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B0C40F-E6FA-9B4C-B4FF-D82B5FBB7939}"/>
              </a:ext>
            </a:extLst>
          </p:cNvPr>
          <p:cNvSpPr>
            <a:spLocks noGrp="1"/>
          </p:cNvSpPr>
          <p:nvPr>
            <p:ph type="sldNum" sz="quarter" idx="3"/>
          </p:nvPr>
        </p:nvSpPr>
        <p:spPr>
          <a:xfrm>
            <a:off x="3777607" y="9428584"/>
            <a:ext cx="2889938" cy="498055"/>
          </a:xfrm>
          <a:prstGeom prst="rect">
            <a:avLst/>
          </a:prstGeom>
        </p:spPr>
        <p:txBody>
          <a:bodyPr vert="horz" lIns="91845" tIns="45923" rIns="91845" bIns="45923" rtlCol="0" anchor="b"/>
          <a:lstStyle>
            <a:lvl1pPr algn="r">
              <a:defRPr sz="1200"/>
            </a:lvl1pPr>
          </a:lstStyle>
          <a:p>
            <a:fld id="{2FD68764-21C0-0647-9050-1A0DD7C8FC44}" type="slidenum">
              <a:rPr lang="en-US" smtClean="0"/>
              <a:t>‹#›</a:t>
            </a:fld>
            <a:endParaRPr lang="en-US"/>
          </a:p>
        </p:txBody>
      </p:sp>
    </p:spTree>
    <p:extLst>
      <p:ext uri="{BB962C8B-B14F-4D97-AF65-F5344CB8AC3E}">
        <p14:creationId xmlns:p14="http://schemas.microsoft.com/office/powerpoint/2010/main" val="1131154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845" tIns="45923" rIns="91845" bIns="45923"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845" tIns="45923" rIns="91845" bIns="45923" rtlCol="0"/>
          <a:lstStyle>
            <a:lvl1pPr algn="r">
              <a:defRPr sz="1200"/>
            </a:lvl1pPr>
          </a:lstStyle>
          <a:p>
            <a:fld id="{FBDA393B-F2C8-466E-B1FA-3CF82E2A1F13}" type="datetimeFigureOut">
              <a:rPr lang="en-GB" smtClean="0"/>
              <a:t>21/03/2024</a:t>
            </a:fld>
            <a:endParaRPr lang="en-GB"/>
          </a:p>
        </p:txBody>
      </p:sp>
      <p:sp>
        <p:nvSpPr>
          <p:cNvPr id="4" name="Slide Image Placeholder 3"/>
          <p:cNvSpPr>
            <a:spLocks noGrp="1" noRot="1" noChangeAspect="1"/>
          </p:cNvSpPr>
          <p:nvPr>
            <p:ph type="sldImg" idx="2"/>
          </p:nvPr>
        </p:nvSpPr>
        <p:spPr>
          <a:xfrm>
            <a:off x="357188" y="1241425"/>
            <a:ext cx="5954712" cy="3351213"/>
          </a:xfrm>
          <a:prstGeom prst="rect">
            <a:avLst/>
          </a:prstGeom>
          <a:noFill/>
          <a:ln w="12700">
            <a:solidFill>
              <a:prstClr val="black"/>
            </a:solidFill>
          </a:ln>
        </p:spPr>
        <p:txBody>
          <a:bodyPr vert="horz" lIns="91845" tIns="45923" rIns="91845" bIns="45923" rtlCol="0" anchor="ctr"/>
          <a:lstStyle/>
          <a:p>
            <a:endParaRPr lang="en-GB"/>
          </a:p>
        </p:txBody>
      </p:sp>
      <p:sp>
        <p:nvSpPr>
          <p:cNvPr id="5" name="Notes Placeholder 4"/>
          <p:cNvSpPr>
            <a:spLocks noGrp="1"/>
          </p:cNvSpPr>
          <p:nvPr>
            <p:ph type="body" sz="quarter" idx="3"/>
          </p:nvPr>
        </p:nvSpPr>
        <p:spPr>
          <a:xfrm>
            <a:off x="666909" y="4777194"/>
            <a:ext cx="5335270" cy="3908615"/>
          </a:xfrm>
          <a:prstGeom prst="rect">
            <a:avLst/>
          </a:prstGeom>
        </p:spPr>
        <p:txBody>
          <a:bodyPr vert="horz" lIns="91845" tIns="45923" rIns="91845" bIns="459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845" tIns="45923" rIns="91845" bIns="45923"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845" tIns="45923" rIns="91845" bIns="45923" rtlCol="0" anchor="b"/>
          <a:lstStyle>
            <a:lvl1pPr algn="r">
              <a:defRPr sz="1200"/>
            </a:lvl1pPr>
          </a:lstStyle>
          <a:p>
            <a:fld id="{3B172451-7A4A-45CD-BDE3-A8A594A891D3}" type="slidenum">
              <a:rPr lang="en-GB" smtClean="0"/>
              <a:t>‹#›</a:t>
            </a:fld>
            <a:endParaRPr lang="en-GB"/>
          </a:p>
        </p:txBody>
      </p:sp>
    </p:spTree>
    <p:extLst>
      <p:ext uri="{BB962C8B-B14F-4D97-AF65-F5344CB8AC3E}">
        <p14:creationId xmlns:p14="http://schemas.microsoft.com/office/powerpoint/2010/main" val="239482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172451-7A4A-45CD-BDE3-A8A594A891D3}" type="slidenum">
              <a:rPr lang="en-GB" smtClean="0"/>
              <a:t>1</a:t>
            </a:fld>
            <a:endParaRPr lang="en-GB"/>
          </a:p>
        </p:txBody>
      </p:sp>
    </p:spTree>
    <p:extLst>
      <p:ext uri="{BB962C8B-B14F-4D97-AF65-F5344CB8AC3E}">
        <p14:creationId xmlns:p14="http://schemas.microsoft.com/office/powerpoint/2010/main" val="341812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22AE-16DE-EEB9-BB5B-209D5B217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F9DC0-A003-05C0-BFB5-1B5C0FC0D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CDB4F-7E98-0C86-35C0-82BA70569AD8}"/>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B2639183-08AF-8873-9B24-C4E50FF4B362}"/>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58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72451-7A4A-45CD-BDE3-A8A594A891D3}" type="slidenum">
              <a:rPr lang="en-GB" smtClean="0"/>
              <a:t>15</a:t>
            </a:fld>
            <a:endParaRPr lang="en-GB"/>
          </a:p>
        </p:txBody>
      </p:sp>
    </p:spTree>
    <p:extLst>
      <p:ext uri="{BB962C8B-B14F-4D97-AF65-F5344CB8AC3E}">
        <p14:creationId xmlns:p14="http://schemas.microsoft.com/office/powerpoint/2010/main" val="325117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8192-7697-F177-9D22-57BD5CCC5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A9E1-F058-A84B-5872-7407BF799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7DA25-7517-A1FD-8F78-AF4EDC944570}"/>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62B82547-CC38-C8DE-5ECE-2E54A997512D}"/>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44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5C680-AE69-19DF-B332-F0EEDA217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903BE-A524-6134-2540-791AA5EE9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FE4A0-E443-8783-12C0-00B7DD926458}"/>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36DE13CF-F728-24AB-99DE-556664B794F1}"/>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44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172451-7A4A-45CD-BDE3-A8A594A891D3}" type="slidenum">
              <a:rPr lang="en-GB" smtClean="0"/>
              <a:t>20</a:t>
            </a:fld>
            <a:endParaRPr lang="en-GB"/>
          </a:p>
        </p:txBody>
      </p:sp>
    </p:spTree>
    <p:extLst>
      <p:ext uri="{BB962C8B-B14F-4D97-AF65-F5344CB8AC3E}">
        <p14:creationId xmlns:p14="http://schemas.microsoft.com/office/powerpoint/2010/main" val="26764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18452">
              <a:defRPr/>
            </a:pPr>
            <a:fld id="{3B172451-7A4A-45CD-BDE3-A8A594A891D3}" type="slidenum">
              <a:rPr lang="en-GB">
                <a:solidFill>
                  <a:prstClr val="black"/>
                </a:solidFill>
                <a:latin typeface="Calibri" panose="020F0502020204030204"/>
              </a:rPr>
              <a:pPr defTabSz="9184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71500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172451-7A4A-45CD-BDE3-A8A594A891D3}" type="slidenum">
              <a:rPr lang="en-GB" smtClean="0"/>
              <a:t>3</a:t>
            </a:fld>
            <a:endParaRPr lang="en-GB"/>
          </a:p>
        </p:txBody>
      </p:sp>
    </p:spTree>
    <p:extLst>
      <p:ext uri="{BB962C8B-B14F-4D97-AF65-F5344CB8AC3E}">
        <p14:creationId xmlns:p14="http://schemas.microsoft.com/office/powerpoint/2010/main" val="39153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27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F2189-55C9-82C3-3D9A-91FD13E75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6F6F7-2873-7870-5309-D13918927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5BFB5-33B0-D4A2-268D-92557A766A58}"/>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9BC07D9E-C98B-2B2C-48FF-07286798E301}"/>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5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B798-1A2C-02E3-0453-1830DD5E7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F877E-CD47-792C-BD77-305E50E31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FB757-74A8-BC23-52BC-43FC8117EE21}"/>
              </a:ext>
            </a:extLst>
          </p:cNvPr>
          <p:cNvSpPr>
            <a:spLocks noGrp="1"/>
          </p:cNvSpPr>
          <p:nvPr>
            <p:ph type="body" idx="1"/>
          </p:nvPr>
        </p:nvSpPr>
        <p:spPr/>
        <p:txBody>
          <a:bodyPr/>
          <a:lstStyle/>
          <a:p>
            <a:r>
              <a:rPr lang="en-GB">
                <a:cs typeface="Calibri"/>
              </a:rPr>
              <a:t>1 Labour Demand 2) Past Development Rates </a:t>
            </a:r>
            <a:r>
              <a:rPr lang="en-GB" b="1">
                <a:cs typeface="Calibri"/>
              </a:rPr>
              <a:t>3) Labour Supply </a:t>
            </a:r>
            <a:r>
              <a:rPr lang="en-GB">
                <a:cs typeface="Calibri"/>
              </a:rPr>
              <a:t>– TOTAL nearly 108,000sqm +12.5% 12,500 jobs</a:t>
            </a:r>
          </a:p>
        </p:txBody>
      </p:sp>
      <p:sp>
        <p:nvSpPr>
          <p:cNvPr id="4" name="Slide Number Placeholder 3">
            <a:extLst>
              <a:ext uri="{FF2B5EF4-FFF2-40B4-BE49-F238E27FC236}">
                <a16:creationId xmlns:a16="http://schemas.microsoft.com/office/drawing/2014/main" id="{8731591D-2556-1C5D-A423-6DB1B44E76C4}"/>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73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3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3B172451-7A4A-45CD-BDE3-A8A594A891D3}" type="slidenum">
              <a:rPr lang="en-GB" smtClean="0"/>
              <a:t>12</a:t>
            </a:fld>
            <a:endParaRPr lang="en-GB"/>
          </a:p>
        </p:txBody>
      </p:sp>
    </p:spTree>
    <p:extLst>
      <p:ext uri="{BB962C8B-B14F-4D97-AF65-F5344CB8AC3E}">
        <p14:creationId xmlns:p14="http://schemas.microsoft.com/office/powerpoint/2010/main" val="139114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85B3-035C-57D0-C9E3-4990BB6A5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A9D68-9E06-E26C-8450-BA0A6B167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A5B66-123F-9E96-595A-0E878A510829}"/>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0B7D19BE-8B42-1FC0-441A-5CB2834C9CEE}"/>
              </a:ext>
            </a:extLst>
          </p:cNvPr>
          <p:cNvSpPr>
            <a:spLocks noGrp="1"/>
          </p:cNvSpPr>
          <p:nvPr>
            <p:ph type="sldNum" sz="quarter" idx="5"/>
          </p:nvPr>
        </p:nvSpPr>
        <p:spPr/>
        <p:txBody>
          <a:bodyPr/>
          <a:lstStyle/>
          <a:p>
            <a:pPr marL="0" marR="0" lvl="0" indent="0" algn="r" defTabSz="918452" rtl="0" eaLnBrk="1" fontAlgn="auto" latinLnBrk="0" hangingPunct="1">
              <a:lnSpc>
                <a:spcPct val="100000"/>
              </a:lnSpc>
              <a:spcBef>
                <a:spcPts val="0"/>
              </a:spcBef>
              <a:spcAft>
                <a:spcPts val="0"/>
              </a:spcAft>
              <a:buClrTx/>
              <a:buSzTx/>
              <a:buFontTx/>
              <a:buNone/>
              <a:tabLst/>
              <a:defRPr/>
            </a:pPr>
            <a:fld id="{3B172451-7A4A-45CD-BDE3-A8A594A891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8452"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Ref idx="1001">
        <a:schemeClr val="bg1"/>
      </p:bgRef>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oAutofit/>
          </a:bodyPr>
          <a:lstStyle>
            <a:lvl1pPr>
              <a:defRPr sz="1400">
                <a:latin typeface="+mn-lt"/>
              </a:defRPr>
            </a:lvl1pPr>
          </a:lstStyle>
          <a:p>
            <a:r>
              <a:rPr lang="en-US"/>
              <a:t>Click icon to add picture</a:t>
            </a:r>
          </a:p>
        </p:txBody>
      </p:sp>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20A0649-D412-2E40-8833-E16AE44D7D13}"/>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2" name="Title 1">
            <a:extLst>
              <a:ext uri="{FF2B5EF4-FFF2-40B4-BE49-F238E27FC236}">
                <a16:creationId xmlns:a16="http://schemas.microsoft.com/office/drawing/2014/main" id="{C558A05E-4495-8445-92C7-91D9CCDC7EB5}"/>
              </a:ext>
            </a:extLst>
          </p:cNvPr>
          <p:cNvSpPr>
            <a:spLocks noGrp="1"/>
          </p:cNvSpPr>
          <p:nvPr>
            <p:ph type="ctrTitle"/>
          </p:nvPr>
        </p:nvSpPr>
        <p:spPr>
          <a:xfrm>
            <a:off x="6973823" y="2170818"/>
            <a:ext cx="4721375" cy="2023163"/>
          </a:xfrm>
          <a:prstGeom prst="rect">
            <a:avLst/>
          </a:prstGeom>
          <a:noFill/>
        </p:spPr>
        <p:txBody>
          <a:bodyPr vert="horz" lIns="90000" tIns="90000" rIns="90000" bIns="90000" anchor="b">
            <a:normAutofit/>
          </a:bodyPr>
          <a:lstStyle>
            <a:lvl1pPr algn="l">
              <a:lnSpc>
                <a:spcPct val="100000"/>
              </a:lnSpc>
              <a:defRPr sz="3600"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902DF14D-219A-524B-AF3B-73D029AD2F14}"/>
              </a:ext>
            </a:extLst>
          </p:cNvPr>
          <p:cNvSpPr>
            <a:spLocks noGrp="1"/>
          </p:cNvSpPr>
          <p:nvPr>
            <p:ph type="subTitle" idx="1"/>
          </p:nvPr>
        </p:nvSpPr>
        <p:spPr>
          <a:xfrm>
            <a:off x="6973824"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12065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text -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A6E4-E0E5-C849-92C3-C16B4E865E2B}"/>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7" name="Picture Placeholder 10">
            <a:extLst>
              <a:ext uri="{FF2B5EF4-FFF2-40B4-BE49-F238E27FC236}">
                <a16:creationId xmlns:a16="http://schemas.microsoft.com/office/drawing/2014/main" id="{C3C2AA13-36CE-FF41-A413-B653D2748B2F}"/>
              </a:ext>
            </a:extLst>
          </p:cNvPr>
          <p:cNvSpPr>
            <a:spLocks noGrp="1"/>
          </p:cNvSpPr>
          <p:nvPr>
            <p:ph type="pic" sz="quarter" idx="18"/>
          </p:nvPr>
        </p:nvSpPr>
        <p:spPr>
          <a:xfrm>
            <a:off x="496800" y="1486800"/>
            <a:ext cx="11198397" cy="3889872"/>
          </a:xfrm>
          <a:prstGeom prst="round2DiagRect">
            <a:avLst/>
          </a:prstGeom>
          <a:noFill/>
          <a:ln w="76200">
            <a:solidFill>
              <a:schemeClr val="bg1"/>
            </a:solidFill>
          </a:ln>
        </p:spPr>
        <p:txBody>
          <a:bodyPr vert="horz">
            <a:normAutofit/>
          </a:bodyPr>
          <a:lstStyle>
            <a:lvl1pPr marL="285750" indent="-285750">
              <a:lnSpc>
                <a:spcPct val="100000"/>
              </a:lnSpc>
              <a:buFont typeface="Arial" panose="020B0604020202020204" pitchFamily="34" charset="0"/>
              <a:buChar char="•"/>
              <a:defRPr sz="1400">
                <a:latin typeface="+mn-lt"/>
              </a:defRPr>
            </a:lvl1pPr>
          </a:lstStyle>
          <a:p>
            <a:r>
              <a:rPr lang="en-US"/>
              <a:t>Click icon to add picture</a:t>
            </a:r>
          </a:p>
        </p:txBody>
      </p:sp>
      <p:sp>
        <p:nvSpPr>
          <p:cNvPr id="8" name="Content Placeholder 2">
            <a:extLst>
              <a:ext uri="{FF2B5EF4-FFF2-40B4-BE49-F238E27FC236}">
                <a16:creationId xmlns:a16="http://schemas.microsoft.com/office/drawing/2014/main" id="{5142F249-BF7D-BA4F-ACAB-FDA9BAF19C86}"/>
              </a:ext>
            </a:extLst>
          </p:cNvPr>
          <p:cNvSpPr>
            <a:spLocks noGrp="1"/>
          </p:cNvSpPr>
          <p:nvPr>
            <p:ph sz="quarter" idx="15"/>
          </p:nvPr>
        </p:nvSpPr>
        <p:spPr>
          <a:xfrm>
            <a:off x="496800" y="5550736"/>
            <a:ext cx="54000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Tree>
    <p:extLst>
      <p:ext uri="{BB962C8B-B14F-4D97-AF65-F5344CB8AC3E}">
        <p14:creationId xmlns:p14="http://schemas.microsoft.com/office/powerpoint/2010/main" val="791088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71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text - opt2">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4" name="Content Placeholder 2">
            <a:extLst>
              <a:ext uri="{FF2B5EF4-FFF2-40B4-BE49-F238E27FC236}">
                <a16:creationId xmlns:a16="http://schemas.microsoft.com/office/drawing/2014/main" id="{F43291AA-1C71-B549-8637-6F586FC78885}"/>
              </a:ext>
            </a:extLst>
          </p:cNvPr>
          <p:cNvSpPr>
            <a:spLocks noGrp="1"/>
          </p:cNvSpPr>
          <p:nvPr>
            <p:ph sz="quarter" idx="21"/>
          </p:nvPr>
        </p:nvSpPr>
        <p:spPr>
          <a:xfrm>
            <a:off x="3981600" y="5550736"/>
            <a:ext cx="3484801"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17" name="Picture Placeholder 9">
            <a:extLst>
              <a:ext uri="{FF2B5EF4-FFF2-40B4-BE49-F238E27FC236}">
                <a16:creationId xmlns:a16="http://schemas.microsoft.com/office/drawing/2014/main" id="{F0312A1E-B4BB-3349-8E3C-30D0BD7DC532}"/>
              </a:ext>
            </a:extLst>
          </p:cNvPr>
          <p:cNvSpPr>
            <a:spLocks noGrp="1"/>
          </p:cNvSpPr>
          <p:nvPr>
            <p:ph type="pic" sz="quarter" idx="18"/>
          </p:nvPr>
        </p:nvSpPr>
        <p:spPr>
          <a:xfrm>
            <a:off x="496800" y="1486801"/>
            <a:ext cx="3642980" cy="3906000"/>
          </a:xfrm>
          <a:custGeom>
            <a:avLst/>
            <a:gdLst>
              <a:gd name="connsiteX0" fmla="*/ 0 w 3642980"/>
              <a:gd name="connsiteY0" fmla="*/ 0 h 3906000"/>
              <a:gd name="connsiteX1" fmla="*/ 3642980 w 3642980"/>
              <a:gd name="connsiteY1" fmla="*/ 0 h 3906000"/>
              <a:gd name="connsiteX2" fmla="*/ 3606231 w 3642980"/>
              <a:gd name="connsiteY2" fmla="*/ 93203 h 3906000"/>
              <a:gd name="connsiteX3" fmla="*/ 3236400 w 3642980"/>
              <a:gd name="connsiteY3" fmla="*/ 2188799 h 3906000"/>
              <a:gd name="connsiteX4" fmla="*/ 3428281 w 3642980"/>
              <a:gd name="connsiteY4" fmla="*/ 3711985 h 3906000"/>
              <a:gd name="connsiteX5" fmla="*/ 3483375 w 3642980"/>
              <a:gd name="connsiteY5" fmla="*/ 3906000 h 3906000"/>
              <a:gd name="connsiteX6" fmla="*/ 0 w 3642980"/>
              <a:gd name="connsiteY6"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980" h="3906000">
                <a:moveTo>
                  <a:pt x="0" y="0"/>
                </a:moveTo>
                <a:lnTo>
                  <a:pt x="3642980" y="0"/>
                </a:lnTo>
                <a:lnTo>
                  <a:pt x="3606231" y="93203"/>
                </a:lnTo>
                <a:cubicBezTo>
                  <a:pt x="3366975" y="746643"/>
                  <a:pt x="3236400" y="1452472"/>
                  <a:pt x="3236400" y="2188799"/>
                </a:cubicBezTo>
                <a:cubicBezTo>
                  <a:pt x="3236400" y="2714747"/>
                  <a:pt x="3303020" y="3225135"/>
                  <a:pt x="3428281" y="3711985"/>
                </a:cubicBezTo>
                <a:lnTo>
                  <a:pt x="3483375" y="3906000"/>
                </a:lnTo>
                <a:lnTo>
                  <a:pt x="0" y="3906000"/>
                </a:ln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
        <p:nvSpPr>
          <p:cNvPr id="16" name="Picture Placeholder 15">
            <a:extLst>
              <a:ext uri="{FF2B5EF4-FFF2-40B4-BE49-F238E27FC236}">
                <a16:creationId xmlns:a16="http://schemas.microsoft.com/office/drawing/2014/main" id="{83EDF7B2-2A6E-5C46-B91F-98360F960768}"/>
              </a:ext>
            </a:extLst>
          </p:cNvPr>
          <p:cNvSpPr>
            <a:spLocks noGrp="1"/>
          </p:cNvSpPr>
          <p:nvPr>
            <p:ph type="pic" sz="quarter" idx="22"/>
          </p:nvPr>
        </p:nvSpPr>
        <p:spPr>
          <a:xfrm>
            <a:off x="2698230" y="1486739"/>
            <a:ext cx="8996969" cy="3906000"/>
          </a:xfrm>
          <a:custGeom>
            <a:avLst/>
            <a:gdLst>
              <a:gd name="connsiteX0" fmla="*/ 0 w 8996969"/>
              <a:gd name="connsiteY0" fmla="*/ 0 h 3906000"/>
              <a:gd name="connsiteX1" fmla="*/ 8996969 w 8996969"/>
              <a:gd name="connsiteY1" fmla="*/ 0 h 3906000"/>
              <a:gd name="connsiteX2" fmla="*/ 8996969 w 8996969"/>
              <a:gd name="connsiteY2" fmla="*/ 3906000 h 3906000"/>
              <a:gd name="connsiteX3" fmla="*/ 1281928 w 8996969"/>
              <a:gd name="connsiteY3" fmla="*/ 3906000 h 3906000"/>
              <a:gd name="connsiteX4" fmla="*/ 1226851 w 8996969"/>
              <a:gd name="connsiteY4" fmla="*/ 3712047 h 3906000"/>
              <a:gd name="connsiteX5" fmla="*/ 1034970 w 8996969"/>
              <a:gd name="connsiteY5" fmla="*/ 2188861 h 3906000"/>
              <a:gd name="connsiteX6" fmla="*/ 1404801 w 8996969"/>
              <a:gd name="connsiteY6" fmla="*/ 93265 h 3906000"/>
              <a:gd name="connsiteX7" fmla="*/ 1441550 w 8996969"/>
              <a:gd name="connsiteY7" fmla="*/ 62 h 3906000"/>
              <a:gd name="connsiteX8" fmla="*/ 0 w 8996969"/>
              <a:gd name="connsiteY8" fmla="*/ 62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6969" h="3906000">
                <a:moveTo>
                  <a:pt x="0" y="0"/>
                </a:moveTo>
                <a:lnTo>
                  <a:pt x="8996969" y="0"/>
                </a:lnTo>
                <a:lnTo>
                  <a:pt x="8996969" y="3906000"/>
                </a:lnTo>
                <a:lnTo>
                  <a:pt x="1281928" y="3906000"/>
                </a:lnTo>
                <a:lnTo>
                  <a:pt x="1226851" y="3712047"/>
                </a:lnTo>
                <a:cubicBezTo>
                  <a:pt x="1101590" y="3225197"/>
                  <a:pt x="1034970" y="2714809"/>
                  <a:pt x="1034970" y="2188861"/>
                </a:cubicBezTo>
                <a:cubicBezTo>
                  <a:pt x="1034970" y="1452534"/>
                  <a:pt x="1165545" y="746705"/>
                  <a:pt x="1404801" y="93265"/>
                </a:cubicBezTo>
                <a:lnTo>
                  <a:pt x="1441550" y="62"/>
                </a:lnTo>
                <a:lnTo>
                  <a:pt x="0" y="62"/>
                </a:lnTo>
                <a:close/>
              </a:path>
            </a:pathLst>
          </a:custGeom>
          <a:noFill/>
          <a:ln w="76200">
            <a:solidFill>
              <a:schemeClr val="bg1"/>
            </a:solidFill>
          </a:ln>
        </p:spPr>
        <p:txBody>
          <a:bodyPr wrap="square">
            <a:noAutofit/>
          </a:bodyPr>
          <a:lstStyle>
            <a:lvl1pPr>
              <a:defRPr sz="1400"/>
            </a:lvl1pPr>
          </a:lstStyle>
          <a:p>
            <a:r>
              <a:rPr lang="en-US"/>
              <a:t>Click icon to add picture</a:t>
            </a:r>
          </a:p>
        </p:txBody>
      </p:sp>
    </p:spTree>
    <p:extLst>
      <p:ext uri="{BB962C8B-B14F-4D97-AF65-F5344CB8AC3E}">
        <p14:creationId xmlns:p14="http://schemas.microsoft.com/office/powerpoint/2010/main" val="1884291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text - opt3">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2" name="Content Placeholder 2">
            <a:extLst>
              <a:ext uri="{FF2B5EF4-FFF2-40B4-BE49-F238E27FC236}">
                <a16:creationId xmlns:a16="http://schemas.microsoft.com/office/drawing/2014/main" id="{56E9DB81-3944-E146-A14B-356D1E30D9B1}"/>
              </a:ext>
            </a:extLst>
          </p:cNvPr>
          <p:cNvSpPr>
            <a:spLocks noGrp="1"/>
          </p:cNvSpPr>
          <p:nvPr>
            <p:ph sz="quarter" idx="19"/>
          </p:nvPr>
        </p:nvSpPr>
        <p:spPr>
          <a:xfrm>
            <a:off x="7714801" y="5550736"/>
            <a:ext cx="3980398"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18" name="Picture Placeholder 17">
            <a:extLst>
              <a:ext uri="{FF2B5EF4-FFF2-40B4-BE49-F238E27FC236}">
                <a16:creationId xmlns:a16="http://schemas.microsoft.com/office/drawing/2014/main" id="{AF381FC7-F611-9C42-823F-D22EE5A4A124}"/>
              </a:ext>
            </a:extLst>
          </p:cNvPr>
          <p:cNvSpPr>
            <a:spLocks noGrp="1"/>
          </p:cNvSpPr>
          <p:nvPr>
            <p:ph type="pic" sz="quarter" idx="22"/>
          </p:nvPr>
        </p:nvSpPr>
        <p:spPr>
          <a:xfrm>
            <a:off x="496800" y="1486738"/>
            <a:ext cx="8114038" cy="3906000"/>
          </a:xfrm>
          <a:custGeom>
            <a:avLst/>
            <a:gdLst>
              <a:gd name="connsiteX0" fmla="*/ 0 w 8114038"/>
              <a:gd name="connsiteY0" fmla="*/ 0 h 3906000"/>
              <a:gd name="connsiteX1" fmla="*/ 8114038 w 8114038"/>
              <a:gd name="connsiteY1" fmla="*/ 0 h 3906000"/>
              <a:gd name="connsiteX2" fmla="*/ 8114038 w 8114038"/>
              <a:gd name="connsiteY2" fmla="*/ 63 h 3906000"/>
              <a:gd name="connsiteX3" fmla="*/ 7376180 w 8114038"/>
              <a:gd name="connsiteY3" fmla="*/ 63 h 3906000"/>
              <a:gd name="connsiteX4" fmla="*/ 7339431 w 8114038"/>
              <a:gd name="connsiteY4" fmla="*/ 93266 h 3906000"/>
              <a:gd name="connsiteX5" fmla="*/ 6969601 w 8114038"/>
              <a:gd name="connsiteY5" fmla="*/ 2188862 h 3906000"/>
              <a:gd name="connsiteX6" fmla="*/ 7161481 w 8114038"/>
              <a:gd name="connsiteY6" fmla="*/ 3712048 h 3906000"/>
              <a:gd name="connsiteX7" fmla="*/ 7216557 w 8114038"/>
              <a:gd name="connsiteY7" fmla="*/ 3906000 h 3906000"/>
              <a:gd name="connsiteX8" fmla="*/ 0 w 8114038"/>
              <a:gd name="connsiteY8"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4038" h="3906000">
                <a:moveTo>
                  <a:pt x="0" y="0"/>
                </a:moveTo>
                <a:lnTo>
                  <a:pt x="8114038" y="0"/>
                </a:lnTo>
                <a:lnTo>
                  <a:pt x="8114038" y="63"/>
                </a:lnTo>
                <a:lnTo>
                  <a:pt x="7376180" y="63"/>
                </a:lnTo>
                <a:lnTo>
                  <a:pt x="7339431" y="93266"/>
                </a:lnTo>
                <a:cubicBezTo>
                  <a:pt x="7100175" y="746706"/>
                  <a:pt x="6969601" y="1452535"/>
                  <a:pt x="6969601" y="2188862"/>
                </a:cubicBezTo>
                <a:cubicBezTo>
                  <a:pt x="6969601" y="2714810"/>
                  <a:pt x="7036220" y="3225198"/>
                  <a:pt x="7161481" y="3712048"/>
                </a:cubicBezTo>
                <a:lnTo>
                  <a:pt x="7216557" y="3906000"/>
                </a:lnTo>
                <a:lnTo>
                  <a:pt x="0" y="3906000"/>
                </a:lnTo>
                <a:close/>
              </a:path>
            </a:pathLst>
          </a:custGeom>
          <a:noFill/>
          <a:ln w="76200">
            <a:solidFill>
              <a:schemeClr val="bg1"/>
            </a:solidFill>
          </a:ln>
        </p:spPr>
        <p:txBody>
          <a:bodyPr wrap="square">
            <a:noAutofit/>
          </a:bodyPr>
          <a:lstStyle>
            <a:lvl1pPr>
              <a:defRPr sz="1400"/>
            </a:lvl1pPr>
          </a:lstStyle>
          <a:p>
            <a:r>
              <a:rPr lang="en-US"/>
              <a:t>Click icon to add picture</a:t>
            </a:r>
          </a:p>
        </p:txBody>
      </p:sp>
      <p:sp>
        <p:nvSpPr>
          <p:cNvPr id="19" name="Picture Placeholder 10">
            <a:extLst>
              <a:ext uri="{FF2B5EF4-FFF2-40B4-BE49-F238E27FC236}">
                <a16:creationId xmlns:a16="http://schemas.microsoft.com/office/drawing/2014/main" id="{8355EFA7-E7F5-1343-A480-F8582468489C}"/>
              </a:ext>
            </a:extLst>
          </p:cNvPr>
          <p:cNvSpPr>
            <a:spLocks noGrp="1"/>
          </p:cNvSpPr>
          <p:nvPr>
            <p:ph type="pic" sz="quarter" idx="13"/>
          </p:nvPr>
        </p:nvSpPr>
        <p:spPr>
          <a:xfrm>
            <a:off x="7466401" y="1486801"/>
            <a:ext cx="4228798" cy="3906000"/>
          </a:xfrm>
          <a:custGeom>
            <a:avLst/>
            <a:gdLst>
              <a:gd name="connsiteX0" fmla="*/ 406579 w 4228798"/>
              <a:gd name="connsiteY0" fmla="*/ 0 h 3906000"/>
              <a:gd name="connsiteX1" fmla="*/ 4228798 w 4228798"/>
              <a:gd name="connsiteY1" fmla="*/ 0 h 3906000"/>
              <a:gd name="connsiteX2" fmla="*/ 4228798 w 4228798"/>
              <a:gd name="connsiteY2" fmla="*/ 3906000 h 3906000"/>
              <a:gd name="connsiteX3" fmla="*/ 246974 w 4228798"/>
              <a:gd name="connsiteY3" fmla="*/ 3906000 h 3906000"/>
              <a:gd name="connsiteX4" fmla="*/ 191880 w 4228798"/>
              <a:gd name="connsiteY4" fmla="*/ 3711985 h 3906000"/>
              <a:gd name="connsiteX5" fmla="*/ 0 w 4228798"/>
              <a:gd name="connsiteY5" fmla="*/ 2188799 h 3906000"/>
              <a:gd name="connsiteX6" fmla="*/ 369830 w 4228798"/>
              <a:gd name="connsiteY6"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3906000">
                <a:moveTo>
                  <a:pt x="406579" y="0"/>
                </a:moveTo>
                <a:lnTo>
                  <a:pt x="4228798" y="0"/>
                </a:lnTo>
                <a:lnTo>
                  <a:pt x="4228798" y="3906000"/>
                </a:lnTo>
                <a:lnTo>
                  <a:pt x="246974" y="3906000"/>
                </a:lnTo>
                <a:lnTo>
                  <a:pt x="191880" y="3711985"/>
                </a:lnTo>
                <a:cubicBezTo>
                  <a:pt x="66619" y="3225135"/>
                  <a:pt x="0" y="2714747"/>
                  <a:pt x="0" y="2188799"/>
                </a:cubicBezTo>
                <a:cubicBezTo>
                  <a:pt x="0" y="1452472"/>
                  <a:pt x="130574" y="746643"/>
                  <a:pt x="369830" y="93203"/>
                </a:cubicBezTo>
                <a:close/>
              </a:path>
            </a:pathLst>
          </a:custGeom>
          <a:noFill/>
          <a:ln w="76200">
            <a:solidFill>
              <a:schemeClr val="bg1"/>
            </a:solidFill>
          </a:ln>
        </p:spPr>
        <p:txBody>
          <a:bodyPr wrap="square" lIns="90000">
            <a:noAutofit/>
          </a:bodyPr>
          <a:lstStyle>
            <a:lvl1pPr>
              <a:defRPr sz="1400">
                <a:latin typeface="+mn-lt"/>
              </a:defRPr>
            </a:lvl1pPr>
          </a:lstStyle>
          <a:p>
            <a:r>
              <a:rPr lang="en-US"/>
              <a:t>Click icon to add picture</a:t>
            </a:r>
          </a:p>
        </p:txBody>
      </p:sp>
    </p:spTree>
    <p:extLst>
      <p:ext uri="{BB962C8B-B14F-4D97-AF65-F5344CB8AC3E}">
        <p14:creationId xmlns:p14="http://schemas.microsoft.com/office/powerpoint/2010/main" val="3280955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text - opt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500B60-FFC6-164C-911A-5C954632940F}"/>
              </a:ext>
            </a:extLst>
          </p:cNvPr>
          <p:cNvSpPr>
            <a:spLocks noGrp="1"/>
          </p:cNvSpPr>
          <p:nvPr>
            <p:ph type="pic" sz="quarter" idx="18"/>
          </p:nvPr>
        </p:nvSpPr>
        <p:spPr>
          <a:xfrm>
            <a:off x="496800" y="1486801"/>
            <a:ext cx="3642980" cy="3906000"/>
          </a:xfrm>
          <a:custGeom>
            <a:avLst/>
            <a:gdLst>
              <a:gd name="connsiteX0" fmla="*/ 0 w 3642980"/>
              <a:gd name="connsiteY0" fmla="*/ 0 h 3906000"/>
              <a:gd name="connsiteX1" fmla="*/ 3642980 w 3642980"/>
              <a:gd name="connsiteY1" fmla="*/ 0 h 3906000"/>
              <a:gd name="connsiteX2" fmla="*/ 3606231 w 3642980"/>
              <a:gd name="connsiteY2" fmla="*/ 93203 h 3906000"/>
              <a:gd name="connsiteX3" fmla="*/ 3236400 w 3642980"/>
              <a:gd name="connsiteY3" fmla="*/ 2188799 h 3906000"/>
              <a:gd name="connsiteX4" fmla="*/ 3428281 w 3642980"/>
              <a:gd name="connsiteY4" fmla="*/ 3711985 h 3906000"/>
              <a:gd name="connsiteX5" fmla="*/ 3483375 w 3642980"/>
              <a:gd name="connsiteY5" fmla="*/ 3906000 h 3906000"/>
              <a:gd name="connsiteX6" fmla="*/ 0 w 3642980"/>
              <a:gd name="connsiteY6" fmla="*/ 3906000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980" h="3906000">
                <a:moveTo>
                  <a:pt x="0" y="0"/>
                </a:moveTo>
                <a:lnTo>
                  <a:pt x="3642980" y="0"/>
                </a:lnTo>
                <a:lnTo>
                  <a:pt x="3606231" y="93203"/>
                </a:lnTo>
                <a:cubicBezTo>
                  <a:pt x="3366975" y="746643"/>
                  <a:pt x="3236400" y="1452472"/>
                  <a:pt x="3236400" y="2188799"/>
                </a:cubicBezTo>
                <a:cubicBezTo>
                  <a:pt x="3236400" y="2714747"/>
                  <a:pt x="3303020" y="3225135"/>
                  <a:pt x="3428281" y="3711985"/>
                </a:cubicBezTo>
                <a:lnTo>
                  <a:pt x="3483375" y="3906000"/>
                </a:lnTo>
                <a:lnTo>
                  <a:pt x="0" y="3906000"/>
                </a:ln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
        <p:nvSpPr>
          <p:cNvPr id="9" name="Content Placeholder 2">
            <a:extLst>
              <a:ext uri="{FF2B5EF4-FFF2-40B4-BE49-F238E27FC236}">
                <a16:creationId xmlns:a16="http://schemas.microsoft.com/office/drawing/2014/main" id="{316344D8-FE94-E445-99F1-4441047C1851}"/>
              </a:ext>
            </a:extLst>
          </p:cNvPr>
          <p:cNvSpPr>
            <a:spLocks noGrp="1"/>
          </p:cNvSpPr>
          <p:nvPr>
            <p:ph sz="quarter" idx="15"/>
          </p:nvPr>
        </p:nvSpPr>
        <p:spPr>
          <a:xfrm>
            <a:off x="496800" y="5550736"/>
            <a:ext cx="3236400"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1" name="Picture Placeholder 10">
            <a:extLst>
              <a:ext uri="{FF2B5EF4-FFF2-40B4-BE49-F238E27FC236}">
                <a16:creationId xmlns:a16="http://schemas.microsoft.com/office/drawing/2014/main" id="{5A32E743-B829-8344-9955-5F0C02DAC01D}"/>
              </a:ext>
            </a:extLst>
          </p:cNvPr>
          <p:cNvSpPr>
            <a:spLocks noGrp="1"/>
          </p:cNvSpPr>
          <p:nvPr>
            <p:ph type="pic" sz="quarter" idx="13"/>
          </p:nvPr>
        </p:nvSpPr>
        <p:spPr>
          <a:xfrm>
            <a:off x="7466401" y="1486801"/>
            <a:ext cx="4228798" cy="3906000"/>
          </a:xfrm>
          <a:custGeom>
            <a:avLst/>
            <a:gdLst>
              <a:gd name="connsiteX0" fmla="*/ 406579 w 4228798"/>
              <a:gd name="connsiteY0" fmla="*/ 0 h 3906000"/>
              <a:gd name="connsiteX1" fmla="*/ 4228798 w 4228798"/>
              <a:gd name="connsiteY1" fmla="*/ 0 h 3906000"/>
              <a:gd name="connsiteX2" fmla="*/ 4228798 w 4228798"/>
              <a:gd name="connsiteY2" fmla="*/ 3906000 h 3906000"/>
              <a:gd name="connsiteX3" fmla="*/ 246974 w 4228798"/>
              <a:gd name="connsiteY3" fmla="*/ 3906000 h 3906000"/>
              <a:gd name="connsiteX4" fmla="*/ 191880 w 4228798"/>
              <a:gd name="connsiteY4" fmla="*/ 3711985 h 3906000"/>
              <a:gd name="connsiteX5" fmla="*/ 0 w 4228798"/>
              <a:gd name="connsiteY5" fmla="*/ 2188799 h 3906000"/>
              <a:gd name="connsiteX6" fmla="*/ 369830 w 4228798"/>
              <a:gd name="connsiteY6"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3906000">
                <a:moveTo>
                  <a:pt x="406579" y="0"/>
                </a:moveTo>
                <a:lnTo>
                  <a:pt x="4228798" y="0"/>
                </a:lnTo>
                <a:lnTo>
                  <a:pt x="4228798" y="3906000"/>
                </a:lnTo>
                <a:lnTo>
                  <a:pt x="246974" y="3906000"/>
                </a:lnTo>
                <a:lnTo>
                  <a:pt x="191880" y="3711985"/>
                </a:lnTo>
                <a:cubicBezTo>
                  <a:pt x="66619" y="3225135"/>
                  <a:pt x="0" y="2714747"/>
                  <a:pt x="0" y="2188799"/>
                </a:cubicBezTo>
                <a:cubicBezTo>
                  <a:pt x="0" y="1452472"/>
                  <a:pt x="130574" y="746643"/>
                  <a:pt x="369830" y="93203"/>
                </a:cubicBezTo>
                <a:close/>
              </a:path>
            </a:pathLst>
          </a:custGeom>
          <a:noFill/>
          <a:ln w="76200">
            <a:solidFill>
              <a:schemeClr val="bg1"/>
            </a:solidFill>
          </a:ln>
        </p:spPr>
        <p:txBody>
          <a:bodyPr wrap="square" lIns="90000">
            <a:noAutofit/>
          </a:bodyPr>
          <a:lstStyle>
            <a:lvl1pPr>
              <a:defRPr sz="1400">
                <a:latin typeface="+mn-lt"/>
              </a:defRPr>
            </a:lvl1pPr>
          </a:lstStyle>
          <a:p>
            <a:r>
              <a:rPr lang="en-US"/>
              <a:t>Click icon to add picture</a:t>
            </a:r>
          </a:p>
        </p:txBody>
      </p:sp>
      <p:sp>
        <p:nvSpPr>
          <p:cNvPr id="12" name="Content Placeholder 2">
            <a:extLst>
              <a:ext uri="{FF2B5EF4-FFF2-40B4-BE49-F238E27FC236}">
                <a16:creationId xmlns:a16="http://schemas.microsoft.com/office/drawing/2014/main" id="{56E9DB81-3944-E146-A14B-356D1E30D9B1}"/>
              </a:ext>
            </a:extLst>
          </p:cNvPr>
          <p:cNvSpPr>
            <a:spLocks noGrp="1"/>
          </p:cNvSpPr>
          <p:nvPr>
            <p:ph sz="quarter" idx="19"/>
          </p:nvPr>
        </p:nvSpPr>
        <p:spPr>
          <a:xfrm>
            <a:off x="7714801" y="5550736"/>
            <a:ext cx="3980398"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3" name="Picture Placeholder 12">
            <a:extLst>
              <a:ext uri="{FF2B5EF4-FFF2-40B4-BE49-F238E27FC236}">
                <a16:creationId xmlns:a16="http://schemas.microsoft.com/office/drawing/2014/main" id="{6D4B509F-2B44-D94A-AD98-D560A0B725AF}"/>
              </a:ext>
            </a:extLst>
          </p:cNvPr>
          <p:cNvSpPr>
            <a:spLocks noGrp="1"/>
          </p:cNvSpPr>
          <p:nvPr>
            <p:ph type="pic" sz="quarter" idx="20"/>
          </p:nvPr>
        </p:nvSpPr>
        <p:spPr>
          <a:xfrm>
            <a:off x="3733200" y="1486801"/>
            <a:ext cx="4139780" cy="3906000"/>
          </a:xfrm>
          <a:custGeom>
            <a:avLst/>
            <a:gdLst>
              <a:gd name="connsiteX0" fmla="*/ 406580 w 4139780"/>
              <a:gd name="connsiteY0" fmla="*/ 0 h 3906000"/>
              <a:gd name="connsiteX1" fmla="*/ 4139780 w 4139780"/>
              <a:gd name="connsiteY1" fmla="*/ 0 h 3906000"/>
              <a:gd name="connsiteX2" fmla="*/ 4103031 w 4139780"/>
              <a:gd name="connsiteY2" fmla="*/ 93203 h 3906000"/>
              <a:gd name="connsiteX3" fmla="*/ 3733200 w 4139780"/>
              <a:gd name="connsiteY3" fmla="*/ 2188799 h 3906000"/>
              <a:gd name="connsiteX4" fmla="*/ 3925081 w 4139780"/>
              <a:gd name="connsiteY4" fmla="*/ 3711985 h 3906000"/>
              <a:gd name="connsiteX5" fmla="*/ 3980175 w 4139780"/>
              <a:gd name="connsiteY5" fmla="*/ 3906000 h 3906000"/>
              <a:gd name="connsiteX6" fmla="*/ 246975 w 4139780"/>
              <a:gd name="connsiteY6" fmla="*/ 3906000 h 3906000"/>
              <a:gd name="connsiteX7" fmla="*/ 191881 w 4139780"/>
              <a:gd name="connsiteY7" fmla="*/ 3711985 h 3906000"/>
              <a:gd name="connsiteX8" fmla="*/ 0 w 4139780"/>
              <a:gd name="connsiteY8" fmla="*/ 2188799 h 3906000"/>
              <a:gd name="connsiteX9" fmla="*/ 369831 w 4139780"/>
              <a:gd name="connsiteY9" fmla="*/ 93203 h 3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9780" h="3906000">
                <a:moveTo>
                  <a:pt x="406580" y="0"/>
                </a:moveTo>
                <a:lnTo>
                  <a:pt x="4139780" y="0"/>
                </a:lnTo>
                <a:lnTo>
                  <a:pt x="4103031" y="93203"/>
                </a:lnTo>
                <a:cubicBezTo>
                  <a:pt x="3863775" y="746643"/>
                  <a:pt x="3733200" y="1452472"/>
                  <a:pt x="3733200" y="2188799"/>
                </a:cubicBezTo>
                <a:cubicBezTo>
                  <a:pt x="3733200" y="2714747"/>
                  <a:pt x="3799820" y="3225135"/>
                  <a:pt x="3925081" y="3711985"/>
                </a:cubicBezTo>
                <a:lnTo>
                  <a:pt x="3980175" y="3906000"/>
                </a:lnTo>
                <a:lnTo>
                  <a:pt x="246975" y="3906000"/>
                </a:lnTo>
                <a:lnTo>
                  <a:pt x="191881" y="3711985"/>
                </a:lnTo>
                <a:cubicBezTo>
                  <a:pt x="66620" y="3225135"/>
                  <a:pt x="0" y="2714747"/>
                  <a:pt x="0" y="2188799"/>
                </a:cubicBezTo>
                <a:cubicBezTo>
                  <a:pt x="0" y="1452472"/>
                  <a:pt x="130575" y="746643"/>
                  <a:pt x="369831" y="93203"/>
                </a:cubicBez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
        <p:nvSpPr>
          <p:cNvPr id="14" name="Content Placeholder 2">
            <a:extLst>
              <a:ext uri="{FF2B5EF4-FFF2-40B4-BE49-F238E27FC236}">
                <a16:creationId xmlns:a16="http://schemas.microsoft.com/office/drawing/2014/main" id="{F43291AA-1C71-B549-8637-6F586FC78885}"/>
              </a:ext>
            </a:extLst>
          </p:cNvPr>
          <p:cNvSpPr>
            <a:spLocks noGrp="1"/>
          </p:cNvSpPr>
          <p:nvPr>
            <p:ph sz="quarter" idx="21"/>
          </p:nvPr>
        </p:nvSpPr>
        <p:spPr>
          <a:xfrm>
            <a:off x="3981600" y="5550736"/>
            <a:ext cx="3484801" cy="295291"/>
          </a:xfrm>
        </p:spPr>
        <p:txBody>
          <a:bodyPr numCol="1">
            <a:noAutofit/>
          </a:bodyPr>
          <a:lstStyle>
            <a:lvl1pPr marL="0" indent="0">
              <a:spcAft>
                <a:spcPts val="1800"/>
              </a:spcAft>
              <a:buFont typeface="Arial" panose="020B0604020202020204" pitchFamily="34" charset="0"/>
              <a:buNone/>
              <a:defRPr sz="1400">
                <a:solidFill>
                  <a:srgbClr val="000000"/>
                </a:solidFill>
                <a:latin typeface="+mn-lt"/>
              </a:defRPr>
            </a:lvl1pPr>
            <a:lvl2pPr marL="457200" indent="0">
              <a:buFont typeface="Arial" panose="020B0604020202020204" pitchFamily="34" charset="0"/>
              <a:buNone/>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i="0" u="none"/>
            </a:lvl5pPr>
          </a:lstStyle>
          <a:p>
            <a:pPr lvl="0"/>
            <a:r>
              <a:rPr lang="en-US"/>
              <a:t>Click to edit Master text styles</a:t>
            </a:r>
          </a:p>
        </p:txBody>
      </p:sp>
      <p:sp>
        <p:nvSpPr>
          <p:cNvPr id="15" name="Title 1">
            <a:extLst>
              <a:ext uri="{FF2B5EF4-FFF2-40B4-BE49-F238E27FC236}">
                <a16:creationId xmlns:a16="http://schemas.microsoft.com/office/drawing/2014/main" id="{49DE4C68-135D-334F-99A5-7E4E95F07BF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209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ge - opt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66069A-F642-4241-9CCB-434C2C72344D}"/>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r>
              <a:rPr lang="en-US"/>
              <a:t>Click icon to add picture</a:t>
            </a:r>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E2B163D-95B4-4A4E-9B8E-1B66D56E34C2}"/>
              </a:ext>
            </a:extLst>
          </p:cNvPr>
          <p:cNvSpPr>
            <a:spLocks noGrp="1"/>
          </p:cNvSpPr>
          <p:nvPr>
            <p:ph sz="quarter" idx="19"/>
          </p:nvPr>
        </p:nvSpPr>
        <p:spPr>
          <a:xfrm>
            <a:off x="500975" y="1587498"/>
            <a:ext cx="4114800" cy="3993493"/>
          </a:xfrm>
        </p:spPr>
        <p:txBody>
          <a:bodyPr anchor="ct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80380D9-8216-5845-8BF1-8B754023D5BD}"/>
              </a:ext>
            </a:extLst>
          </p:cNvPr>
          <p:cNvPicPr>
            <a:picLocks noChangeAspect="1"/>
          </p:cNvPicPr>
          <p:nvPr userDrawn="1"/>
        </p:nvPicPr>
        <p:blipFill>
          <a:blip r:embed="rId2"/>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2727590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page - opt2">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66069A-F642-4241-9CCB-434C2C72344D}"/>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r>
              <a:rPr lang="en-US"/>
              <a:t>Click icon to add picture</a:t>
            </a:r>
          </a:p>
        </p:txBody>
      </p:sp>
      <p:sp>
        <p:nvSpPr>
          <p:cNvPr id="3" name="Content Placeholder 2">
            <a:extLst>
              <a:ext uri="{FF2B5EF4-FFF2-40B4-BE49-F238E27FC236}">
                <a16:creationId xmlns:a16="http://schemas.microsoft.com/office/drawing/2014/main" id="{8E2B163D-95B4-4A4E-9B8E-1B66D56E34C2}"/>
              </a:ext>
            </a:extLst>
          </p:cNvPr>
          <p:cNvSpPr>
            <a:spLocks noGrp="1"/>
          </p:cNvSpPr>
          <p:nvPr>
            <p:ph sz="quarter" idx="19"/>
          </p:nvPr>
        </p:nvSpPr>
        <p:spPr>
          <a:xfrm>
            <a:off x="500975" y="1587498"/>
            <a:ext cx="4114800" cy="3993493"/>
          </a:xfrm>
        </p:spPr>
        <p:txBody>
          <a:bodyPr anchor="ctr"/>
          <a:lstStyle>
            <a:lvl1pPr marL="0" indent="0">
              <a:lnSpc>
                <a:spcPct val="100000"/>
              </a:lnSpc>
              <a:buNone/>
              <a:defRPr>
                <a:solidFill>
                  <a:schemeClr val="tx1"/>
                </a:solidFill>
              </a:defRPr>
            </a:lvl1pPr>
            <a:lvl2pPr marL="457200" indent="0">
              <a:lnSpc>
                <a:spcPct val="100000"/>
              </a:lnSpc>
              <a:buNone/>
              <a:defRPr>
                <a:solidFill>
                  <a:schemeClr val="tx1"/>
                </a:solidFill>
              </a:defRPr>
            </a:lvl2pPr>
            <a:lvl3pPr marL="914400" indent="0">
              <a:lnSpc>
                <a:spcPct val="100000"/>
              </a:lnSpc>
              <a:buNone/>
              <a:defRPr>
                <a:solidFill>
                  <a:schemeClr val="tx1"/>
                </a:solidFill>
              </a:defRPr>
            </a:lvl3pPr>
            <a:lvl4pPr marL="1371600" indent="0">
              <a:lnSpc>
                <a:spcPct val="100000"/>
              </a:lnSpc>
              <a:buNone/>
              <a:defRPr>
                <a:solidFill>
                  <a:schemeClr val="tx1"/>
                </a:solidFill>
              </a:defRPr>
            </a:lvl4pPr>
            <a:lvl5pPr marL="1828800" indent="0">
              <a:lnSpc>
                <a:spcPct val="100000"/>
              </a:lnSpc>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250AA72-416D-4A43-817C-67E907D6B0EB}"/>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29F25764-77E8-9447-93EF-ABDAAC8839EC}"/>
              </a:ext>
            </a:extLst>
          </p:cNvPr>
          <p:cNvPicPr>
            <a:picLocks noChangeAspect="1"/>
          </p:cNvPicPr>
          <p:nvPr userDrawn="1"/>
        </p:nvPicPr>
        <p:blipFill>
          <a:blip r:embed="rId2"/>
          <a:stretch>
            <a:fillRect/>
          </a:stretch>
        </p:blipFill>
        <p:spPr>
          <a:xfrm>
            <a:off x="9308400" y="5867794"/>
            <a:ext cx="2883600" cy="990206"/>
          </a:xfrm>
          <a:prstGeom prst="rect">
            <a:avLst/>
          </a:prstGeom>
        </p:spPr>
      </p:pic>
    </p:spTree>
    <p:extLst>
      <p:ext uri="{BB962C8B-B14F-4D97-AF65-F5344CB8AC3E}">
        <p14:creationId xmlns:p14="http://schemas.microsoft.com/office/powerpoint/2010/main" val="4000275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page - opt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7A1C6D-8F8A-1C4B-BE9E-66547C9A6BCC}"/>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p:spPr>
        <p:txBody>
          <a:bodyPr wrap="square" anchor="ctr">
            <a:noAutofit/>
          </a:bodyPr>
          <a:lstStyle>
            <a:lvl1pPr>
              <a:lnSpc>
                <a:spcPct val="100000"/>
              </a:lnSpc>
              <a:defRPr sz="1400">
                <a:latin typeface="+mn-lt"/>
              </a:defRPr>
            </a:lvl1pPr>
          </a:lstStyle>
          <a:p>
            <a:r>
              <a:rPr lang="en-US"/>
              <a:t>Click icon to add picture</a:t>
            </a:r>
          </a:p>
        </p:txBody>
      </p:sp>
      <p:sp>
        <p:nvSpPr>
          <p:cNvPr id="7" name="Freeform 6">
            <a:extLst>
              <a:ext uri="{FF2B5EF4-FFF2-40B4-BE49-F238E27FC236}">
                <a16:creationId xmlns:a16="http://schemas.microsoft.com/office/drawing/2014/main" id="{8F44B10F-F2BA-7D47-BB7A-0AF7C1E0B063}"/>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2BF97615-454C-7940-BB47-28DA7EC0F006}"/>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tx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0417E5C9-6255-844F-878F-9F40845D90B1}"/>
              </a:ext>
            </a:extLst>
          </p:cNvPr>
          <p:cNvSpPr>
            <a:spLocks noGrp="1"/>
          </p:cNvSpPr>
          <p:nvPr>
            <p:ph sz="quarter" idx="17"/>
          </p:nvPr>
        </p:nvSpPr>
        <p:spPr>
          <a:xfrm>
            <a:off x="7381198" y="1587498"/>
            <a:ext cx="4114799" cy="3994152"/>
          </a:xfrm>
        </p:spPr>
        <p:txBody>
          <a:bodyPr anchor="ctr"/>
          <a:lstStyle>
            <a:lvl1pPr marL="0" indent="0" algn="l">
              <a:lnSpc>
                <a:spcPct val="100000"/>
              </a:lnSpc>
              <a:buNone/>
              <a:defRPr>
                <a:solidFill>
                  <a:schemeClr val="bg1"/>
                </a:solidFill>
              </a:defRPr>
            </a:lvl1pPr>
            <a:lvl2pPr marL="457200" indent="0" algn="l">
              <a:lnSpc>
                <a:spcPct val="100000"/>
              </a:lnSpc>
              <a:buNone/>
              <a:defRPr>
                <a:solidFill>
                  <a:schemeClr val="bg1"/>
                </a:solidFill>
              </a:defRPr>
            </a:lvl2pPr>
            <a:lvl3pPr marL="914400" indent="0" algn="l">
              <a:lnSpc>
                <a:spcPct val="100000"/>
              </a:lnSpc>
              <a:buNone/>
              <a:defRPr>
                <a:solidFill>
                  <a:schemeClr val="bg1"/>
                </a:solidFill>
              </a:defRPr>
            </a:lvl3pPr>
            <a:lvl4pPr marL="1371600" indent="0" algn="l">
              <a:lnSpc>
                <a:spcPct val="100000"/>
              </a:lnSpc>
              <a:buNone/>
              <a:defRPr>
                <a:solidFill>
                  <a:schemeClr val="bg1"/>
                </a:solidFill>
              </a:defRPr>
            </a:lvl4pPr>
            <a:lvl5pPr marL="1828800" indent="0" algn="l">
              <a:lnSpc>
                <a:spcPct val="100000"/>
              </a:lnSpc>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435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age - opt4">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7A1C6D-8F8A-1C4B-BE9E-66547C9A6BCC}"/>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p:spPr>
        <p:txBody>
          <a:bodyPr wrap="square" anchor="ctr">
            <a:noAutofit/>
          </a:bodyPr>
          <a:lstStyle>
            <a:lvl1pPr>
              <a:lnSpc>
                <a:spcPct val="100000"/>
              </a:lnSpc>
              <a:defRPr sz="1400">
                <a:latin typeface="+mn-lt"/>
              </a:defRPr>
            </a:lvl1pPr>
          </a:lstStyle>
          <a:p>
            <a:r>
              <a:rPr lang="en-US"/>
              <a:t>Click icon to add picture</a:t>
            </a:r>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tx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0417E5C9-6255-844F-878F-9F40845D90B1}"/>
              </a:ext>
            </a:extLst>
          </p:cNvPr>
          <p:cNvSpPr>
            <a:spLocks noGrp="1"/>
          </p:cNvSpPr>
          <p:nvPr>
            <p:ph sz="quarter" idx="17"/>
          </p:nvPr>
        </p:nvSpPr>
        <p:spPr>
          <a:xfrm>
            <a:off x="7381198" y="1587498"/>
            <a:ext cx="4114799" cy="3994152"/>
          </a:xfrm>
        </p:spPr>
        <p:txBody>
          <a:bodyPr anchor="ctr"/>
          <a:lstStyle>
            <a:lvl1pPr marL="0" indent="0" algn="l">
              <a:lnSpc>
                <a:spcPct val="100000"/>
              </a:lnSpc>
              <a:buNone/>
              <a:defRPr>
                <a:solidFill>
                  <a:schemeClr val="tx1"/>
                </a:solidFill>
              </a:defRPr>
            </a:lvl1pPr>
            <a:lvl2pPr marL="457200" indent="0" algn="l">
              <a:lnSpc>
                <a:spcPct val="100000"/>
              </a:lnSpc>
              <a:buNone/>
              <a:defRPr>
                <a:solidFill>
                  <a:schemeClr val="tx1"/>
                </a:solidFill>
              </a:defRPr>
            </a:lvl2pPr>
            <a:lvl3pPr marL="914400" indent="0" algn="l">
              <a:lnSpc>
                <a:spcPct val="100000"/>
              </a:lnSpc>
              <a:buNone/>
              <a:defRPr>
                <a:solidFill>
                  <a:schemeClr val="tx1"/>
                </a:solidFill>
              </a:defRPr>
            </a:lvl3pPr>
            <a:lvl4pPr marL="1371600" indent="0" algn="l">
              <a:lnSpc>
                <a:spcPct val="100000"/>
              </a:lnSpc>
              <a:buNone/>
              <a:defRPr>
                <a:solidFill>
                  <a:schemeClr val="tx1"/>
                </a:solidFill>
              </a:defRPr>
            </a:lvl4pPr>
            <a:lvl5pPr marL="1828800" indent="0" algn="l">
              <a:lnSpc>
                <a:spcPct val="100000"/>
              </a:lnSpc>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111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page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DB3E-91BC-E84A-9D2F-B28D6931B2F2}"/>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lnSpc>
                <a:spcPct val="100000"/>
              </a:lnSpc>
              <a:defRPr sz="2400" b="1">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55DC694A-1BB2-2649-B76A-1D1580A75BC3}"/>
              </a:ext>
            </a:extLst>
          </p:cNvPr>
          <p:cNvSpPr>
            <a:spLocks noGrp="1"/>
          </p:cNvSpPr>
          <p:nvPr>
            <p:ph sz="quarter" idx="10"/>
          </p:nvPr>
        </p:nvSpPr>
        <p:spPr>
          <a:xfrm>
            <a:off x="496801" y="1486800"/>
            <a:ext cx="11198398" cy="4876422"/>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965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age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D364-F7A6-504C-B6DF-817158FF994C}"/>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08F663EF-4FDF-B047-832E-55B74ACBBE98}"/>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6" name="Content Placeholder 7">
            <a:extLst>
              <a:ext uri="{FF2B5EF4-FFF2-40B4-BE49-F238E27FC236}">
                <a16:creationId xmlns:a16="http://schemas.microsoft.com/office/drawing/2014/main" id="{297538B2-2B4B-D048-8890-432F99A7ADAA}"/>
              </a:ext>
            </a:extLst>
          </p:cNvPr>
          <p:cNvSpPr>
            <a:spLocks noGrp="1"/>
          </p:cNvSpPr>
          <p:nvPr>
            <p:ph sz="quarter" idx="10"/>
          </p:nvPr>
        </p:nvSpPr>
        <p:spPr>
          <a:xfrm>
            <a:off x="496801" y="1486800"/>
            <a:ext cx="11198398" cy="4876422"/>
          </a:xfrm>
        </p:spPr>
        <p:txBody>
          <a:bodyPr numCol="2" spcCol="540000"/>
          <a:lstStyle>
            <a:lvl1pPr marL="0" indent="0" algn="l">
              <a:lnSpc>
                <a:spcPct val="100000"/>
              </a:lnSpc>
              <a:buNone/>
              <a:defRPr/>
            </a:lvl1pPr>
            <a:lvl2pPr marL="457200" indent="0" algn="l">
              <a:lnSpc>
                <a:spcPct val="100000"/>
              </a:lnSpc>
              <a:buNone/>
              <a:defRPr/>
            </a:lvl2pPr>
            <a:lvl3pPr marL="914400" indent="0" algn="l">
              <a:lnSpc>
                <a:spcPct val="100000"/>
              </a:lnSpc>
              <a:buNone/>
              <a:defRPr/>
            </a:lvl3pPr>
            <a:lvl4pPr marL="1371600" indent="0" algn="l">
              <a:lnSpc>
                <a:spcPct val="100000"/>
              </a:lnSpc>
              <a:buNone/>
              <a:defRPr/>
            </a:lvl4pPr>
            <a:lvl5pPr marL="1828800" indent="0" algn="l">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45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1D46B4E-BD12-914E-8A5E-61310F117B2E}"/>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E3CF7AFB-973E-2945-81C3-F65D51CF7668}"/>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oAutofit/>
          </a:bodyPr>
          <a:lstStyle>
            <a:lvl1pPr>
              <a:defRPr sz="1400">
                <a:latin typeface="+mn-lt"/>
              </a:defRPr>
            </a:lvl1pPr>
          </a:lstStyle>
          <a:p>
            <a:r>
              <a:rPr lang="en-US"/>
              <a:t>Click icon to add picture</a:t>
            </a:r>
          </a:p>
        </p:txBody>
      </p:sp>
      <p:sp>
        <p:nvSpPr>
          <p:cNvPr id="2" name="Title 1">
            <a:extLst>
              <a:ext uri="{FF2B5EF4-FFF2-40B4-BE49-F238E27FC236}">
                <a16:creationId xmlns:a16="http://schemas.microsoft.com/office/drawing/2014/main" id="{C558A05E-4495-8445-92C7-91D9CCDC7EB5}"/>
              </a:ext>
            </a:extLst>
          </p:cNvPr>
          <p:cNvSpPr>
            <a:spLocks noGrp="1"/>
          </p:cNvSpPr>
          <p:nvPr>
            <p:ph type="ctrTitle"/>
          </p:nvPr>
        </p:nvSpPr>
        <p:spPr>
          <a:xfrm>
            <a:off x="6973823" y="2170818"/>
            <a:ext cx="4721375" cy="2023163"/>
          </a:xfrm>
          <a:prstGeom prst="rect">
            <a:avLst/>
          </a:prstGeom>
          <a:noFill/>
        </p:spPr>
        <p:txBody>
          <a:bodyPr vert="horz" lIns="90000" tIns="90000" rIns="90000" bIns="90000" anchor="b">
            <a:normAutofit/>
          </a:bodyPr>
          <a:lstStyle>
            <a:lvl1pPr algn="l">
              <a:lnSpc>
                <a:spcPct val="100000"/>
              </a:lnSpc>
              <a:defRPr sz="3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902DF14D-219A-524B-AF3B-73D029AD2F14}"/>
              </a:ext>
            </a:extLst>
          </p:cNvPr>
          <p:cNvSpPr>
            <a:spLocks noGrp="1"/>
          </p:cNvSpPr>
          <p:nvPr>
            <p:ph type="subTitle" idx="1"/>
          </p:nvPr>
        </p:nvSpPr>
        <p:spPr>
          <a:xfrm>
            <a:off x="6973824" y="4212238"/>
            <a:ext cx="4721374" cy="1655762"/>
          </a:xfrm>
        </p:spPr>
        <p:txBody>
          <a:bodyPr lIns="90000" tIns="90000" rIns="90000" bIns="90000">
            <a:normAutofit/>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13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s p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7137-D714-CA41-9883-C5D4CC9F83C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9FC07BD8-5972-5C44-831A-D1AE7AC54EB5}"/>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6" name="Content Placeholder 7">
            <a:extLst>
              <a:ext uri="{FF2B5EF4-FFF2-40B4-BE49-F238E27FC236}">
                <a16:creationId xmlns:a16="http://schemas.microsoft.com/office/drawing/2014/main" id="{246DE491-D4FE-F742-8FD2-EA7AC0C6DBF4}"/>
              </a:ext>
            </a:extLst>
          </p:cNvPr>
          <p:cNvSpPr>
            <a:spLocks noGrp="1"/>
          </p:cNvSpPr>
          <p:nvPr>
            <p:ph sz="quarter" idx="10"/>
          </p:nvPr>
        </p:nvSpPr>
        <p:spPr>
          <a:xfrm>
            <a:off x="496801" y="1486800"/>
            <a:ext cx="11198398" cy="4876422"/>
          </a:xfrm>
        </p:spPr>
        <p:txBody>
          <a:bodyPr numCol="3" spcCol="540000"/>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210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46FDF7B-D123-1948-ACB2-0976BAF8181C}"/>
              </a:ext>
            </a:extLst>
          </p:cNvPr>
          <p:cNvSpPr>
            <a:spLocks noGrp="1"/>
          </p:cNvSpPr>
          <p:nvPr>
            <p:ph type="pic" sz="quarter" idx="11"/>
          </p:nvPr>
        </p:nvSpPr>
        <p:spPr>
          <a:xfrm>
            <a:off x="0" y="0"/>
            <a:ext cx="12192000" cy="6858000"/>
          </a:xfrm>
        </p:spPr>
        <p:txBody>
          <a:bodyPr anchor="ctr">
            <a:normAutofit/>
          </a:bodyPr>
          <a:lstStyle>
            <a:lvl1pPr>
              <a:defRPr sz="1400"/>
            </a:lvl1pPr>
          </a:lstStyle>
          <a:p>
            <a:r>
              <a:rPr lang="en-US"/>
              <a:t>Click icon to add picture</a:t>
            </a:r>
          </a:p>
        </p:txBody>
      </p:sp>
      <p:sp>
        <p:nvSpPr>
          <p:cNvPr id="8" name="Title 7">
            <a:extLst>
              <a:ext uri="{FF2B5EF4-FFF2-40B4-BE49-F238E27FC236}">
                <a16:creationId xmlns:a16="http://schemas.microsoft.com/office/drawing/2014/main" id="{4C4A9306-5DA3-144E-A910-7E2DA2D5084D}"/>
              </a:ext>
            </a:extLst>
          </p:cNvPr>
          <p:cNvSpPr>
            <a:spLocks noGrp="1"/>
          </p:cNvSpPr>
          <p:nvPr>
            <p:ph type="title"/>
          </p:nvPr>
        </p:nvSpPr>
        <p:spPr>
          <a:xfrm rot="5400000">
            <a:off x="2205000" y="-2205000"/>
            <a:ext cx="990000" cy="5400000"/>
          </a:xfrm>
          <a:prstGeom prst="round1Rect">
            <a:avLst>
              <a:gd name="adj" fmla="val 50000"/>
            </a:avLst>
          </a:prstGeom>
          <a:solidFill>
            <a:schemeClr val="bg1"/>
          </a:solidFill>
          <a:ln>
            <a:noFill/>
          </a:ln>
        </p:spPr>
        <p:style>
          <a:lnRef idx="2">
            <a:schemeClr val="dk1"/>
          </a:lnRef>
          <a:fillRef idx="1">
            <a:schemeClr val="lt1"/>
          </a:fillRef>
          <a:effectRef idx="0">
            <a:schemeClr val="dk1"/>
          </a:effectRef>
          <a:fontRef idx="minor">
            <a:schemeClr val="dk1"/>
          </a:fontRef>
        </p:style>
        <p:txBody>
          <a:bodyPr vert="vert270" lIns="540000" tIns="540000" rIns="360000" bIns="540000">
            <a:normAutofit/>
          </a:bodyPr>
          <a:lstStyle>
            <a:lvl1pPr>
              <a:lnSpc>
                <a:spcPct val="100000"/>
              </a:lnSpc>
              <a:defRPr sz="2400" b="1">
                <a:solidFill>
                  <a:schemeClr val="tx1"/>
                </a:solidFill>
              </a:defRPr>
            </a:lvl1pPr>
          </a:lstStyle>
          <a:p>
            <a:r>
              <a:rPr lang="en-US"/>
              <a:t>Click to edit Master title style</a:t>
            </a:r>
          </a:p>
        </p:txBody>
      </p:sp>
      <p:sp>
        <p:nvSpPr>
          <p:cNvPr id="7" name="Content Placeholder 7">
            <a:extLst>
              <a:ext uri="{FF2B5EF4-FFF2-40B4-BE49-F238E27FC236}">
                <a16:creationId xmlns:a16="http://schemas.microsoft.com/office/drawing/2014/main" id="{809074BF-0C33-F948-B99F-36319DF0CA63}"/>
              </a:ext>
            </a:extLst>
          </p:cNvPr>
          <p:cNvSpPr>
            <a:spLocks noGrp="1"/>
          </p:cNvSpPr>
          <p:nvPr>
            <p:ph sz="quarter" idx="10"/>
          </p:nvPr>
        </p:nvSpPr>
        <p:spPr>
          <a:xfrm>
            <a:off x="496801" y="1486800"/>
            <a:ext cx="11198398" cy="4876422"/>
          </a:xfrm>
        </p:spPr>
        <p:txBody>
          <a:bodyPr/>
          <a:lstStyle>
            <a:lvl1pPr marL="0" indent="0">
              <a:lnSpc>
                <a:spcPct val="100000"/>
              </a:lnSpc>
              <a:buNone/>
              <a:defRPr>
                <a:solidFill>
                  <a:schemeClr val="bg1"/>
                </a:solidFill>
              </a:defRPr>
            </a:lvl1pPr>
            <a:lvl2pPr marL="457200" indent="0">
              <a:lnSpc>
                <a:spcPct val="100000"/>
              </a:lnSpc>
              <a:buNone/>
              <a:defRPr>
                <a:solidFill>
                  <a:schemeClr val="bg1"/>
                </a:solidFill>
              </a:defRPr>
            </a:lvl2pPr>
            <a:lvl3pPr marL="914400" indent="0">
              <a:lnSpc>
                <a:spcPct val="100000"/>
              </a:lnSpc>
              <a:buNone/>
              <a:defRPr>
                <a:solidFill>
                  <a:schemeClr val="bg1"/>
                </a:solidFill>
              </a:defRPr>
            </a:lvl3pPr>
            <a:lvl4pPr marL="1371600" indent="0">
              <a:lnSpc>
                <a:spcPct val="100000"/>
              </a:lnSpc>
              <a:buNone/>
              <a:defRPr>
                <a:solidFill>
                  <a:schemeClr val="bg1"/>
                </a:solidFill>
              </a:defRPr>
            </a:lvl4pPr>
            <a:lvl5pPr marL="1828800" indent="0">
              <a:lnSpc>
                <a:spcPct val="100000"/>
              </a:lnSpc>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2BF97615-454C-7940-BB47-28DA7EC0F006}"/>
              </a:ext>
            </a:extLst>
          </p:cNvPr>
          <p:cNvPicPr>
            <a:picLocks noChangeAspect="1"/>
          </p:cNvPicPr>
          <p:nvPr userDrawn="1"/>
        </p:nvPicPr>
        <p:blipFill>
          <a:blip r:embed="rId2"/>
          <a:stretch>
            <a:fillRect/>
          </a:stretch>
        </p:blipFill>
        <p:spPr>
          <a:xfrm>
            <a:off x="9308400" y="5867794"/>
            <a:ext cx="2883600" cy="990206"/>
          </a:xfrm>
          <a:prstGeom prst="rect">
            <a:avLst/>
          </a:prstGeom>
        </p:spPr>
      </p:pic>
    </p:spTree>
    <p:extLst>
      <p:ext uri="{BB962C8B-B14F-4D97-AF65-F5344CB8AC3E}">
        <p14:creationId xmlns:p14="http://schemas.microsoft.com/office/powerpoint/2010/main" val="2059733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7" name="SmartArt Placeholder 6">
            <a:extLst>
              <a:ext uri="{FF2B5EF4-FFF2-40B4-BE49-F238E27FC236}">
                <a16:creationId xmlns:a16="http://schemas.microsoft.com/office/drawing/2014/main" id="{B09C828F-BDD9-854A-BD60-8BA274172F89}"/>
              </a:ext>
            </a:extLst>
          </p:cNvPr>
          <p:cNvSpPr>
            <a:spLocks noGrp="1"/>
          </p:cNvSpPr>
          <p:nvPr>
            <p:ph type="dgm" sz="quarter" idx="10"/>
          </p:nvPr>
        </p:nvSpPr>
        <p:spPr>
          <a:xfrm>
            <a:off x="496799" y="1486800"/>
            <a:ext cx="11198399" cy="4876422"/>
          </a:xfrm>
        </p:spPr>
        <p:txBody>
          <a:bodyPr/>
          <a:lstStyle>
            <a:lvl1pPr>
              <a:lnSpc>
                <a:spcPct val="100000"/>
              </a:lnSpc>
              <a:defRPr/>
            </a:lvl1pPr>
          </a:lstStyle>
          <a:p>
            <a:r>
              <a:rPr lang="en-US"/>
              <a:t>Click icon to add SmartArt graphic</a:t>
            </a:r>
          </a:p>
        </p:txBody>
      </p:sp>
    </p:spTree>
    <p:extLst>
      <p:ext uri="{BB962C8B-B14F-4D97-AF65-F5344CB8AC3E}">
        <p14:creationId xmlns:p14="http://schemas.microsoft.com/office/powerpoint/2010/main" val="3926847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931EE41-AD9E-2C45-AD24-656AE92C6ADA}"/>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4" name="Media Placeholder 3">
            <a:extLst>
              <a:ext uri="{FF2B5EF4-FFF2-40B4-BE49-F238E27FC236}">
                <a16:creationId xmlns:a16="http://schemas.microsoft.com/office/drawing/2014/main" id="{6C8EE765-C22A-7A45-8ABD-FAFE6E0BDFFF}"/>
              </a:ext>
            </a:extLst>
          </p:cNvPr>
          <p:cNvSpPr>
            <a:spLocks noGrp="1"/>
          </p:cNvSpPr>
          <p:nvPr>
            <p:ph type="media" sz="quarter" idx="11"/>
          </p:nvPr>
        </p:nvSpPr>
        <p:spPr>
          <a:xfrm>
            <a:off x="496800" y="1486799"/>
            <a:ext cx="11198399" cy="4876421"/>
          </a:xfrm>
        </p:spPr>
        <p:txBody>
          <a:bodyPr/>
          <a:lstStyle>
            <a:lvl1pPr>
              <a:lnSpc>
                <a:spcPct val="100000"/>
              </a:lnSpc>
              <a:defRPr/>
            </a:lvl1pPr>
          </a:lstStyle>
          <a:p>
            <a:r>
              <a:rPr lang="en-US"/>
              <a:t>Click icon to add media</a:t>
            </a:r>
          </a:p>
        </p:txBody>
      </p:sp>
    </p:spTree>
    <p:extLst>
      <p:ext uri="{BB962C8B-B14F-4D97-AF65-F5344CB8AC3E}">
        <p14:creationId xmlns:p14="http://schemas.microsoft.com/office/powerpoint/2010/main" val="403349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3B31-1E79-9D44-B19F-A7413CF29743}"/>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931EE41-AD9E-2C45-AD24-656AE92C6ADA}"/>
              </a:ext>
            </a:extLst>
          </p:cNvPr>
          <p:cNvPicPr>
            <a:picLocks noChangeAspect="1"/>
          </p:cNvPicPr>
          <p:nvPr userDrawn="1"/>
        </p:nvPicPr>
        <p:blipFill>
          <a:blip r:embed="rId2"/>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1153172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 opt1">
    <p:bg>
      <p:bgRef idx="1001">
        <a:schemeClr val="bg1"/>
      </p:bgRef>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chor="ctr">
            <a:noAutofit/>
          </a:bodyPr>
          <a:lstStyle>
            <a:lvl1pPr>
              <a:lnSpc>
                <a:spcPct val="100000"/>
              </a:lnSpc>
              <a:defRPr sz="1400">
                <a:latin typeface="+mn-lt"/>
              </a:defRPr>
            </a:lvl1pPr>
          </a:lstStyle>
          <a:p>
            <a:r>
              <a:rPr lang="en-US"/>
              <a:t>Click icon to add picture</a:t>
            </a:r>
          </a:p>
        </p:txBody>
      </p:sp>
      <p:sp>
        <p:nvSpPr>
          <p:cNvPr id="9" name="Title 1">
            <a:extLst>
              <a:ext uri="{FF2B5EF4-FFF2-40B4-BE49-F238E27FC236}">
                <a16:creationId xmlns:a16="http://schemas.microsoft.com/office/drawing/2014/main" id="{6F385FA2-C5D5-2C49-88B8-A63942BBB30D}"/>
              </a:ext>
            </a:extLst>
          </p:cNvPr>
          <p:cNvSpPr>
            <a:spLocks noGrp="1"/>
          </p:cNvSpPr>
          <p:nvPr>
            <p:ph type="ctrTitle"/>
          </p:nvPr>
        </p:nvSpPr>
        <p:spPr>
          <a:xfrm>
            <a:off x="6973823" y="2170612"/>
            <a:ext cx="4721375" cy="2023163"/>
          </a:xfrm>
          <a:prstGeom prst="rect">
            <a:avLst/>
          </a:prstGeom>
          <a:noFill/>
        </p:spPr>
        <p:txBody>
          <a:bodyPr vert="horz" lIns="90000" tIns="90000" rIns="90000" bIns="90000" anchor="b">
            <a:normAutofit/>
          </a:bodyPr>
          <a:lstStyle>
            <a:lvl1pPr algn="l">
              <a:defRPr sz="3600" b="1">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7AF1F2CA-F2EF-0940-972E-441686DD69A9}"/>
              </a:ext>
            </a:extLst>
          </p:cNvPr>
          <p:cNvSpPr>
            <a:spLocks noGrp="1"/>
          </p:cNvSpPr>
          <p:nvPr>
            <p:ph type="subTitle" idx="1"/>
          </p:nvPr>
        </p:nvSpPr>
        <p:spPr>
          <a:xfrm>
            <a:off x="6973824" y="4212032"/>
            <a:ext cx="4721374" cy="1655762"/>
          </a:xfrm>
        </p:spPr>
        <p:txBody>
          <a:bodyPr lIns="90000" tIns="90000" rIns="90000" b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0090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 opt2">
    <p:bg>
      <p:bgRef idx="1001">
        <a:schemeClr val="bg1"/>
      </p:bgRef>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4224CBC-A2E2-EE40-9347-402E2D061293}"/>
              </a:ext>
            </a:extLst>
          </p:cNvPr>
          <p:cNvSpPr>
            <a:spLocks noChangeAspect="1"/>
          </p:cNvSpPr>
          <p:nvPr userDrawn="1"/>
        </p:nvSpPr>
        <p:spPr>
          <a:xfrm>
            <a:off x="6096000" y="-2665800"/>
            <a:ext cx="12189600" cy="1218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BC8E738E-3DDA-5B42-BF31-DD3EDD9F7711}"/>
              </a:ext>
            </a:extLst>
          </p:cNvPr>
          <p:cNvSpPr>
            <a:spLocks noGrp="1"/>
          </p:cNvSpPr>
          <p:nvPr>
            <p:ph type="pic" sz="quarter" idx="10"/>
          </p:nvPr>
        </p:nvSpPr>
        <p:spPr>
          <a:xfrm>
            <a:off x="0" y="0"/>
            <a:ext cx="7152070" cy="6858000"/>
          </a:xfrm>
          <a:custGeom>
            <a:avLst/>
            <a:gdLst>
              <a:gd name="connsiteX0" fmla="*/ 0 w 7152070"/>
              <a:gd name="connsiteY0" fmla="*/ 0 h 6858000"/>
              <a:gd name="connsiteX1" fmla="*/ 7152070 w 7152070"/>
              <a:gd name="connsiteY1" fmla="*/ 0 h 6858000"/>
              <a:gd name="connsiteX2" fmla="*/ 7136896 w 7152070"/>
              <a:gd name="connsiteY2" fmla="*/ 21340 h 6858000"/>
              <a:gd name="connsiteX3" fmla="*/ 6096000 w 7152070"/>
              <a:gd name="connsiteY3" fmla="*/ 3429000 h 6858000"/>
              <a:gd name="connsiteX4" fmla="*/ 7136896 w 7152070"/>
              <a:gd name="connsiteY4" fmla="*/ 6836661 h 6858000"/>
              <a:gd name="connsiteX5" fmla="*/ 7152070 w 7152070"/>
              <a:gd name="connsiteY5" fmla="*/ 6858000 h 6858000"/>
              <a:gd name="connsiteX6" fmla="*/ 0 w 715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2070" h="6858000">
                <a:moveTo>
                  <a:pt x="0" y="0"/>
                </a:moveTo>
                <a:lnTo>
                  <a:pt x="7152070" y="0"/>
                </a:lnTo>
                <a:lnTo>
                  <a:pt x="7136896" y="21340"/>
                </a:lnTo>
                <a:cubicBezTo>
                  <a:pt x="6479728" y="994076"/>
                  <a:pt x="6096000" y="2166726"/>
                  <a:pt x="6096000" y="3429000"/>
                </a:cubicBezTo>
                <a:cubicBezTo>
                  <a:pt x="6096000" y="4691275"/>
                  <a:pt x="6479728" y="5863924"/>
                  <a:pt x="7136896" y="6836661"/>
                </a:cubicBezTo>
                <a:lnTo>
                  <a:pt x="7152070" y="6858000"/>
                </a:lnTo>
                <a:lnTo>
                  <a:pt x="0" y="6858000"/>
                </a:lnTo>
                <a:close/>
              </a:path>
            </a:pathLst>
          </a:custGeom>
          <a:noFill/>
          <a:ln>
            <a:noFill/>
          </a:ln>
        </p:spPr>
        <p:txBody>
          <a:bodyPr wrap="square" anchor="ctr">
            <a:noAutofit/>
          </a:bodyPr>
          <a:lstStyle>
            <a:lvl1pPr>
              <a:lnSpc>
                <a:spcPct val="100000"/>
              </a:lnSpc>
              <a:defRPr sz="1400">
                <a:latin typeface="+mn-lt"/>
              </a:defRPr>
            </a:lvl1pPr>
          </a:lstStyle>
          <a:p>
            <a:r>
              <a:rPr lang="en-US"/>
              <a:t>Click icon to add picture</a:t>
            </a:r>
          </a:p>
        </p:txBody>
      </p:sp>
      <p:sp>
        <p:nvSpPr>
          <p:cNvPr id="12" name="Freeform 11">
            <a:extLst>
              <a:ext uri="{FF2B5EF4-FFF2-40B4-BE49-F238E27FC236}">
                <a16:creationId xmlns:a16="http://schemas.microsoft.com/office/drawing/2014/main" id="{45F05F63-1904-594D-9572-835CAA02171F}"/>
              </a:ext>
            </a:extLst>
          </p:cNvPr>
          <p:cNvSpPr/>
          <p:nvPr userDrawn="1"/>
        </p:nvSpPr>
        <p:spPr>
          <a:xfrm>
            <a:off x="6097200" y="0"/>
            <a:ext cx="6094800" cy="6858000"/>
          </a:xfrm>
          <a:custGeom>
            <a:avLst/>
            <a:gdLst>
              <a:gd name="connsiteX0" fmla="*/ 1056071 w 6094800"/>
              <a:gd name="connsiteY0" fmla="*/ 0 h 6858000"/>
              <a:gd name="connsiteX1" fmla="*/ 6094800 w 6094800"/>
              <a:gd name="connsiteY1" fmla="*/ 0 h 6858000"/>
              <a:gd name="connsiteX2" fmla="*/ 6094800 w 6094800"/>
              <a:gd name="connsiteY2" fmla="*/ 6858000 h 6858000"/>
              <a:gd name="connsiteX3" fmla="*/ 1056071 w 6094800"/>
              <a:gd name="connsiteY3" fmla="*/ 6858000 h 6858000"/>
              <a:gd name="connsiteX4" fmla="*/ 1040896 w 6094800"/>
              <a:gd name="connsiteY4" fmla="*/ 6836661 h 6858000"/>
              <a:gd name="connsiteX5" fmla="*/ 0 w 6094800"/>
              <a:gd name="connsiteY5" fmla="*/ 3429000 h 6858000"/>
              <a:gd name="connsiteX6" fmla="*/ 1040896 w 6094800"/>
              <a:gd name="connsiteY6" fmla="*/ 21339 h 6858000"/>
              <a:gd name="connsiteX7" fmla="*/ 1056071 w 60948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800" h="6858000">
                <a:moveTo>
                  <a:pt x="1056071" y="0"/>
                </a:moveTo>
                <a:lnTo>
                  <a:pt x="6094800" y="0"/>
                </a:lnTo>
                <a:lnTo>
                  <a:pt x="6094800" y="6858000"/>
                </a:lnTo>
                <a:lnTo>
                  <a:pt x="1056071" y="6858000"/>
                </a:lnTo>
                <a:lnTo>
                  <a:pt x="1040896" y="6836661"/>
                </a:lnTo>
                <a:cubicBezTo>
                  <a:pt x="383729" y="5863924"/>
                  <a:pt x="0" y="4691275"/>
                  <a:pt x="0" y="3429000"/>
                </a:cubicBezTo>
                <a:cubicBezTo>
                  <a:pt x="0" y="2166726"/>
                  <a:pt x="383729" y="994076"/>
                  <a:pt x="1040896" y="21339"/>
                </a:cubicBezTo>
                <a:lnTo>
                  <a:pt x="10560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A4429B51-64CF-B846-A64B-6344A35507AA}"/>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9" name="Title 1">
            <a:extLst>
              <a:ext uri="{FF2B5EF4-FFF2-40B4-BE49-F238E27FC236}">
                <a16:creationId xmlns:a16="http://schemas.microsoft.com/office/drawing/2014/main" id="{6F385FA2-C5D5-2C49-88B8-A63942BBB30D}"/>
              </a:ext>
            </a:extLst>
          </p:cNvPr>
          <p:cNvSpPr>
            <a:spLocks noGrp="1"/>
          </p:cNvSpPr>
          <p:nvPr>
            <p:ph type="ctrTitle"/>
          </p:nvPr>
        </p:nvSpPr>
        <p:spPr>
          <a:xfrm>
            <a:off x="6973823" y="2170612"/>
            <a:ext cx="4721375" cy="2023163"/>
          </a:xfrm>
          <a:prstGeom prst="rect">
            <a:avLst/>
          </a:prstGeom>
          <a:noFill/>
        </p:spPr>
        <p:txBody>
          <a:bodyPr vert="horz" lIns="90000" tIns="90000" rIns="90000" bIns="90000" anchor="b">
            <a:normAutofit/>
          </a:bodyPr>
          <a:lstStyle>
            <a:lvl1pPr algn="l">
              <a:defRPr sz="36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AF1F2CA-F2EF-0940-972E-441686DD69A9}"/>
              </a:ext>
            </a:extLst>
          </p:cNvPr>
          <p:cNvSpPr>
            <a:spLocks noGrp="1"/>
          </p:cNvSpPr>
          <p:nvPr>
            <p:ph type="subTitle" idx="1"/>
          </p:nvPr>
        </p:nvSpPr>
        <p:spPr>
          <a:xfrm>
            <a:off x="6973824" y="4212032"/>
            <a:ext cx="4721374" cy="1655762"/>
          </a:xfrm>
        </p:spPr>
        <p:txBody>
          <a:bodyPr lIns="90000" tIns="90000" rIns="90000" b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8948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DA5B05-15CB-834F-8086-A7D245CCF2D3}"/>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r>
              <a:rPr lang="en-US"/>
              <a:t>Click icon to add picture</a:t>
            </a:r>
          </a:p>
        </p:txBody>
      </p:sp>
      <p:pic>
        <p:nvPicPr>
          <p:cNvPr id="6" name="Picture 5">
            <a:extLst>
              <a:ext uri="{FF2B5EF4-FFF2-40B4-BE49-F238E27FC236}">
                <a16:creationId xmlns:a16="http://schemas.microsoft.com/office/drawing/2014/main" id="{E15E74F2-EBCA-3746-8CE2-0A7A1323AADE}"/>
              </a:ext>
            </a:extLst>
          </p:cNvPr>
          <p:cNvPicPr>
            <a:picLocks noChangeAspect="1"/>
          </p:cNvPicPr>
          <p:nvPr userDrawn="1"/>
        </p:nvPicPr>
        <p:blipFill>
          <a:blip r:embed="rId2"/>
          <a:stretch>
            <a:fillRect/>
          </a:stretch>
        </p:blipFill>
        <p:spPr>
          <a:xfrm>
            <a:off x="9308400" y="5867794"/>
            <a:ext cx="2883600" cy="990206"/>
          </a:xfrm>
          <a:prstGeom prst="rect">
            <a:avLst/>
          </a:prstGeom>
        </p:spPr>
      </p:pic>
      <p:sp>
        <p:nvSpPr>
          <p:cNvPr id="11" name="Subtitle 2">
            <a:extLst>
              <a:ext uri="{FF2B5EF4-FFF2-40B4-BE49-F238E27FC236}">
                <a16:creationId xmlns:a16="http://schemas.microsoft.com/office/drawing/2014/main" id="{37E0DCF6-E017-5349-AAFF-38CB2CA5DE12}"/>
              </a:ext>
            </a:extLst>
          </p:cNvPr>
          <p:cNvSpPr>
            <a:spLocks noGrp="1"/>
          </p:cNvSpPr>
          <p:nvPr>
            <p:ph type="subTitle" idx="1"/>
          </p:nvPr>
        </p:nvSpPr>
        <p:spPr>
          <a:xfrm>
            <a:off x="496802"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FF5A2734-32C9-494A-9A28-0FD92D39A80D}"/>
              </a:ext>
            </a:extLst>
          </p:cNvPr>
          <p:cNvSpPr>
            <a:spLocks noGrp="1"/>
          </p:cNvSpPr>
          <p:nvPr>
            <p:ph type="body" sz="quarter" idx="19"/>
          </p:nvPr>
        </p:nvSpPr>
        <p:spPr>
          <a:xfrm>
            <a:off x="496738" y="2170817"/>
            <a:ext cx="4721375" cy="2023163"/>
          </a:xfrm>
        </p:spPr>
        <p:txBody>
          <a:bodyPr anchor="b">
            <a:normAutofit/>
          </a:bodyPr>
          <a:lstStyle>
            <a:lvl1pPr marL="0" indent="0">
              <a:lnSpc>
                <a:spcPct val="100000"/>
              </a:lnSpc>
              <a:buNone/>
              <a:defRPr sz="36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817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DA5B05-15CB-834F-8086-A7D245CCF2D3}"/>
              </a:ext>
            </a:extLst>
          </p:cNvPr>
          <p:cNvSpPr>
            <a:spLocks noGrp="1"/>
          </p:cNvSpPr>
          <p:nvPr>
            <p:ph type="pic" sz="quarter" idx="18"/>
          </p:nvPr>
        </p:nvSpPr>
        <p:spPr>
          <a:xfrm>
            <a:off x="6097202" y="0"/>
            <a:ext cx="6094799" cy="6858000"/>
          </a:xfrm>
          <a:custGeom>
            <a:avLst/>
            <a:gdLst>
              <a:gd name="connsiteX0" fmla="*/ 1056070 w 6094799"/>
              <a:gd name="connsiteY0" fmla="*/ 0 h 6858000"/>
              <a:gd name="connsiteX1" fmla="*/ 6094799 w 6094799"/>
              <a:gd name="connsiteY1" fmla="*/ 0 h 6858000"/>
              <a:gd name="connsiteX2" fmla="*/ 6094799 w 6094799"/>
              <a:gd name="connsiteY2" fmla="*/ 6858000 h 6858000"/>
              <a:gd name="connsiteX3" fmla="*/ 1056070 w 6094799"/>
              <a:gd name="connsiteY3" fmla="*/ 6858000 h 6858000"/>
              <a:gd name="connsiteX4" fmla="*/ 1040896 w 6094799"/>
              <a:gd name="connsiteY4" fmla="*/ 6836661 h 6858000"/>
              <a:gd name="connsiteX5" fmla="*/ 0 w 6094799"/>
              <a:gd name="connsiteY5" fmla="*/ 3429000 h 6858000"/>
              <a:gd name="connsiteX6" fmla="*/ 1040896 w 6094799"/>
              <a:gd name="connsiteY6" fmla="*/ 213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99" h="6858000">
                <a:moveTo>
                  <a:pt x="1056070" y="0"/>
                </a:moveTo>
                <a:lnTo>
                  <a:pt x="6094799" y="0"/>
                </a:lnTo>
                <a:lnTo>
                  <a:pt x="6094799" y="6858000"/>
                </a:lnTo>
                <a:lnTo>
                  <a:pt x="1056070" y="6858000"/>
                </a:lnTo>
                <a:lnTo>
                  <a:pt x="1040896" y="6836661"/>
                </a:lnTo>
                <a:cubicBezTo>
                  <a:pt x="383728" y="5863924"/>
                  <a:pt x="0" y="4691275"/>
                  <a:pt x="0" y="3429000"/>
                </a:cubicBezTo>
                <a:cubicBezTo>
                  <a:pt x="0" y="2166726"/>
                  <a:pt x="383728" y="994076"/>
                  <a:pt x="1040896" y="21340"/>
                </a:cubicBezTo>
                <a:close/>
              </a:path>
            </a:pathLst>
          </a:custGeom>
          <a:noFill/>
          <a:ln>
            <a:noFill/>
          </a:ln>
        </p:spPr>
        <p:txBody>
          <a:bodyPr wrap="square">
            <a:noAutofit/>
          </a:bodyPr>
          <a:lstStyle>
            <a:lvl1pPr algn="l">
              <a:defRPr sz="1400">
                <a:latin typeface="+mn-lt"/>
              </a:defRPr>
            </a:lvl1pPr>
          </a:lstStyle>
          <a:p>
            <a:r>
              <a:rPr lang="en-US"/>
              <a:t>Click icon to add picture</a:t>
            </a:r>
          </a:p>
        </p:txBody>
      </p:sp>
      <p:pic>
        <p:nvPicPr>
          <p:cNvPr id="13" name="Picture 12">
            <a:extLst>
              <a:ext uri="{FF2B5EF4-FFF2-40B4-BE49-F238E27FC236}">
                <a16:creationId xmlns:a16="http://schemas.microsoft.com/office/drawing/2014/main" id="{5614F673-3E80-154A-A3AD-2702ACC7D8BC}"/>
              </a:ext>
            </a:extLst>
          </p:cNvPr>
          <p:cNvPicPr>
            <a:picLocks noChangeAspect="1"/>
          </p:cNvPicPr>
          <p:nvPr userDrawn="1"/>
        </p:nvPicPr>
        <p:blipFill>
          <a:blip r:embed="rId2"/>
          <a:stretch>
            <a:fillRect/>
          </a:stretch>
        </p:blipFill>
        <p:spPr>
          <a:xfrm>
            <a:off x="9308999" y="5868000"/>
            <a:ext cx="2883001" cy="990000"/>
          </a:xfrm>
          <a:prstGeom prst="rect">
            <a:avLst/>
          </a:prstGeom>
        </p:spPr>
      </p:pic>
      <p:sp>
        <p:nvSpPr>
          <p:cNvPr id="11" name="Subtitle 2">
            <a:extLst>
              <a:ext uri="{FF2B5EF4-FFF2-40B4-BE49-F238E27FC236}">
                <a16:creationId xmlns:a16="http://schemas.microsoft.com/office/drawing/2014/main" id="{37E0DCF6-E017-5349-AAFF-38CB2CA5DE12}"/>
              </a:ext>
            </a:extLst>
          </p:cNvPr>
          <p:cNvSpPr>
            <a:spLocks noGrp="1"/>
          </p:cNvSpPr>
          <p:nvPr>
            <p:ph type="subTitle" idx="1"/>
          </p:nvPr>
        </p:nvSpPr>
        <p:spPr>
          <a:xfrm>
            <a:off x="496802" y="4212238"/>
            <a:ext cx="4721374" cy="1655762"/>
          </a:xfrm>
        </p:spPr>
        <p:txBody>
          <a:bodyPr lIns="90000" tIns="90000" rIns="90000" bIns="90000">
            <a:normAutofit/>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FF5A2734-32C9-494A-9A28-0FD92D39A80D}"/>
              </a:ext>
            </a:extLst>
          </p:cNvPr>
          <p:cNvSpPr>
            <a:spLocks noGrp="1"/>
          </p:cNvSpPr>
          <p:nvPr>
            <p:ph type="body" sz="quarter" idx="19"/>
          </p:nvPr>
        </p:nvSpPr>
        <p:spPr>
          <a:xfrm>
            <a:off x="496738" y="2170817"/>
            <a:ext cx="4721375" cy="2023163"/>
          </a:xfrm>
        </p:spPr>
        <p:txBody>
          <a:bodyPr anchor="b">
            <a:normAutofit/>
          </a:bodyPr>
          <a:lstStyle>
            <a:lvl1pPr marL="0" indent="0">
              <a:lnSpc>
                <a:spcPct val="100000"/>
              </a:lnSpc>
              <a:buNone/>
              <a:defRPr sz="36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02329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 opt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995206C-556C-CF4B-A00A-37410746BEF7}"/>
              </a:ext>
            </a:extLst>
          </p:cNvPr>
          <p:cNvSpPr>
            <a:spLocks noGrp="1"/>
          </p:cNvSpPr>
          <p:nvPr>
            <p:ph type="pic" sz="quarter" idx="10"/>
          </p:nvPr>
        </p:nvSpPr>
        <p:spPr>
          <a:xfrm>
            <a:off x="0" y="0"/>
            <a:ext cx="12192000" cy="5868000"/>
          </a:xfrm>
          <a:solidFill>
            <a:schemeClr val="tx1"/>
          </a:solidFill>
        </p:spPr>
        <p:txBody>
          <a:bodyPr anchor="ctr">
            <a:normAutofit/>
          </a:bodyPr>
          <a:lstStyle>
            <a:lvl1pPr>
              <a:defRPr sz="1400"/>
            </a:lvl1pPr>
          </a:lstStyle>
          <a:p>
            <a:r>
              <a:rPr lang="en-US"/>
              <a:t>Click icon to add picture</a:t>
            </a:r>
          </a:p>
        </p:txBody>
      </p:sp>
      <p:sp>
        <p:nvSpPr>
          <p:cNvPr id="2" name="Title 1">
            <a:extLst>
              <a:ext uri="{FF2B5EF4-FFF2-40B4-BE49-F238E27FC236}">
                <a16:creationId xmlns:a16="http://schemas.microsoft.com/office/drawing/2014/main" id="{C2FF08CD-E600-F140-B767-DB95BDD092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65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opt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995206C-556C-CF4B-A00A-37410746BEF7}"/>
              </a:ext>
            </a:extLst>
          </p:cNvPr>
          <p:cNvSpPr>
            <a:spLocks noGrp="1"/>
          </p:cNvSpPr>
          <p:nvPr>
            <p:ph type="pic" sz="quarter" idx="10"/>
          </p:nvPr>
        </p:nvSpPr>
        <p:spPr>
          <a:xfrm>
            <a:off x="496800" y="1481328"/>
            <a:ext cx="11198397" cy="4386672"/>
          </a:xfrm>
          <a:prstGeom prst="round2DiagRect">
            <a:avLst/>
          </a:prstGeom>
          <a:noFill/>
          <a:ln w="76200">
            <a:solidFill>
              <a:schemeClr val="bg1"/>
            </a:solidFill>
          </a:ln>
        </p:spPr>
        <p:txBody>
          <a:bodyPr anchor="ctr">
            <a:normAutofit/>
          </a:bodyPr>
          <a:lstStyle>
            <a:lvl1pPr>
              <a:defRPr sz="1400"/>
            </a:lvl1pPr>
          </a:lstStyle>
          <a:p>
            <a:r>
              <a:rPr lang="en-US"/>
              <a:t>Click icon to add picture</a:t>
            </a:r>
          </a:p>
        </p:txBody>
      </p:sp>
      <p:sp>
        <p:nvSpPr>
          <p:cNvPr id="2" name="Title 1">
            <a:extLst>
              <a:ext uri="{FF2B5EF4-FFF2-40B4-BE49-F238E27FC236}">
                <a16:creationId xmlns:a16="http://schemas.microsoft.com/office/drawing/2014/main" id="{C2FF08CD-E600-F140-B767-DB95BDD092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0679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opt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E5E1E2-CF01-AB44-8C6D-73C7E4896800}"/>
              </a:ext>
            </a:extLst>
          </p:cNvPr>
          <p:cNvSpPr>
            <a:spLocks noGrp="1"/>
          </p:cNvSpPr>
          <p:nvPr>
            <p:ph type="pic" sz="quarter" idx="18"/>
          </p:nvPr>
        </p:nvSpPr>
        <p:spPr>
          <a:xfrm>
            <a:off x="496800" y="1486800"/>
            <a:ext cx="3650191" cy="4379399"/>
          </a:xfrm>
          <a:custGeom>
            <a:avLst/>
            <a:gdLst>
              <a:gd name="connsiteX0" fmla="*/ 0 w 3650191"/>
              <a:gd name="connsiteY0" fmla="*/ 0 h 4379399"/>
              <a:gd name="connsiteX1" fmla="*/ 3650191 w 3650191"/>
              <a:gd name="connsiteY1" fmla="*/ 0 h 4379399"/>
              <a:gd name="connsiteX2" fmla="*/ 3606231 w 3650191"/>
              <a:gd name="connsiteY2" fmla="*/ 111492 h 4379399"/>
              <a:gd name="connsiteX3" fmla="*/ 3236400 w 3650191"/>
              <a:gd name="connsiteY3" fmla="*/ 2207088 h 4379399"/>
              <a:gd name="connsiteX4" fmla="*/ 3606231 w 3650191"/>
              <a:gd name="connsiteY4" fmla="*/ 4302685 h 4379399"/>
              <a:gd name="connsiteX5" fmla="*/ 3636479 w 3650191"/>
              <a:gd name="connsiteY5" fmla="*/ 4379399 h 4379399"/>
              <a:gd name="connsiteX6" fmla="*/ 0 w 3650191"/>
              <a:gd name="connsiteY6" fmla="*/ 4379399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0191" h="4379399">
                <a:moveTo>
                  <a:pt x="0" y="0"/>
                </a:moveTo>
                <a:lnTo>
                  <a:pt x="3650191" y="0"/>
                </a:lnTo>
                <a:lnTo>
                  <a:pt x="3606231" y="111492"/>
                </a:lnTo>
                <a:cubicBezTo>
                  <a:pt x="3366975" y="764932"/>
                  <a:pt x="3236400" y="1470761"/>
                  <a:pt x="3236400" y="2207088"/>
                </a:cubicBezTo>
                <a:cubicBezTo>
                  <a:pt x="3236400" y="2943415"/>
                  <a:pt x="3366975" y="3649244"/>
                  <a:pt x="3606231" y="4302685"/>
                </a:cubicBezTo>
                <a:lnTo>
                  <a:pt x="3636479" y="4379399"/>
                </a:lnTo>
                <a:lnTo>
                  <a:pt x="0" y="4379399"/>
                </a:ln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
        <p:nvSpPr>
          <p:cNvPr id="2" name="Title 1">
            <a:extLst>
              <a:ext uri="{FF2B5EF4-FFF2-40B4-BE49-F238E27FC236}">
                <a16:creationId xmlns:a16="http://schemas.microsoft.com/office/drawing/2014/main" id="{BA33A6E4-E0E5-C849-92C3-C16B4E865E2B}"/>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67C7CC89-88D1-8B40-8908-A1345C6B291E}"/>
              </a:ext>
            </a:extLst>
          </p:cNvPr>
          <p:cNvSpPr>
            <a:spLocks noGrp="1"/>
          </p:cNvSpPr>
          <p:nvPr>
            <p:ph type="pic" sz="quarter" idx="19"/>
          </p:nvPr>
        </p:nvSpPr>
        <p:spPr>
          <a:xfrm>
            <a:off x="3733200" y="1486800"/>
            <a:ext cx="7961999" cy="4379399"/>
          </a:xfrm>
          <a:custGeom>
            <a:avLst/>
            <a:gdLst>
              <a:gd name="connsiteX0" fmla="*/ 406580 w 7961999"/>
              <a:gd name="connsiteY0" fmla="*/ 0 h 4379399"/>
              <a:gd name="connsiteX1" fmla="*/ 7961999 w 7961999"/>
              <a:gd name="connsiteY1" fmla="*/ 0 h 4379399"/>
              <a:gd name="connsiteX2" fmla="*/ 7961999 w 7961999"/>
              <a:gd name="connsiteY2" fmla="*/ 4379399 h 4379399"/>
              <a:gd name="connsiteX3" fmla="*/ 407289 w 7961999"/>
              <a:gd name="connsiteY3" fmla="*/ 4379399 h 4379399"/>
              <a:gd name="connsiteX4" fmla="*/ 369831 w 7961999"/>
              <a:gd name="connsiteY4" fmla="*/ 4284397 h 4379399"/>
              <a:gd name="connsiteX5" fmla="*/ 0 w 7961999"/>
              <a:gd name="connsiteY5" fmla="*/ 2188800 h 4379399"/>
              <a:gd name="connsiteX6" fmla="*/ 369831 w 7961999"/>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1999" h="4379399">
                <a:moveTo>
                  <a:pt x="406580" y="0"/>
                </a:moveTo>
                <a:lnTo>
                  <a:pt x="7961999" y="0"/>
                </a:lnTo>
                <a:lnTo>
                  <a:pt x="7961999" y="4379399"/>
                </a:lnTo>
                <a:lnTo>
                  <a:pt x="407289" y="4379399"/>
                </a:lnTo>
                <a:lnTo>
                  <a:pt x="369831" y="4284397"/>
                </a:lnTo>
                <a:cubicBezTo>
                  <a:pt x="130575" y="3630956"/>
                  <a:pt x="0" y="2925127"/>
                  <a:pt x="0" y="2188800"/>
                </a:cubicBezTo>
                <a:cubicBezTo>
                  <a:pt x="0" y="1452473"/>
                  <a:pt x="130575" y="746644"/>
                  <a:pt x="369831" y="93204"/>
                </a:cubicBez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Tree>
    <p:extLst>
      <p:ext uri="{BB962C8B-B14F-4D97-AF65-F5344CB8AC3E}">
        <p14:creationId xmlns:p14="http://schemas.microsoft.com/office/powerpoint/2010/main" val="17158576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7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opt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8807-CE92-6549-9407-F4E26B078ED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5184B7C7-6DE9-DF49-ABAF-BA7B9D6036D3}"/>
              </a:ext>
            </a:extLst>
          </p:cNvPr>
          <p:cNvSpPr>
            <a:spLocks noGrp="1"/>
          </p:cNvSpPr>
          <p:nvPr>
            <p:ph type="pic" sz="quarter" idx="22"/>
          </p:nvPr>
        </p:nvSpPr>
        <p:spPr>
          <a:xfrm>
            <a:off x="496800" y="1486799"/>
            <a:ext cx="7554713" cy="4379398"/>
          </a:xfrm>
          <a:custGeom>
            <a:avLst/>
            <a:gdLst>
              <a:gd name="connsiteX0" fmla="*/ 0 w 7554713"/>
              <a:gd name="connsiteY0" fmla="*/ 0 h 4379398"/>
              <a:gd name="connsiteX1" fmla="*/ 7554713 w 7554713"/>
              <a:gd name="connsiteY1" fmla="*/ 0 h 4379398"/>
              <a:gd name="connsiteX2" fmla="*/ 7554713 w 7554713"/>
              <a:gd name="connsiteY2" fmla="*/ 2 h 4379398"/>
              <a:gd name="connsiteX3" fmla="*/ 7376180 w 7554713"/>
              <a:gd name="connsiteY3" fmla="*/ 2 h 4379398"/>
              <a:gd name="connsiteX4" fmla="*/ 7339431 w 7554713"/>
              <a:gd name="connsiteY4" fmla="*/ 93206 h 4379398"/>
              <a:gd name="connsiteX5" fmla="*/ 6969601 w 7554713"/>
              <a:gd name="connsiteY5" fmla="*/ 2188802 h 4379398"/>
              <a:gd name="connsiteX6" fmla="*/ 7339431 w 7554713"/>
              <a:gd name="connsiteY6" fmla="*/ 4284399 h 4379398"/>
              <a:gd name="connsiteX7" fmla="*/ 7376889 w 7554713"/>
              <a:gd name="connsiteY7" fmla="*/ 4379398 h 4379398"/>
              <a:gd name="connsiteX8" fmla="*/ 0 w 7554713"/>
              <a:gd name="connsiteY8" fmla="*/ 4379398 h 437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713" h="4379398">
                <a:moveTo>
                  <a:pt x="0" y="0"/>
                </a:moveTo>
                <a:lnTo>
                  <a:pt x="7554713" y="0"/>
                </a:lnTo>
                <a:lnTo>
                  <a:pt x="7554713" y="2"/>
                </a:lnTo>
                <a:lnTo>
                  <a:pt x="7376180" y="2"/>
                </a:lnTo>
                <a:lnTo>
                  <a:pt x="7339431" y="93206"/>
                </a:lnTo>
                <a:cubicBezTo>
                  <a:pt x="7100175" y="746646"/>
                  <a:pt x="6969601" y="1452475"/>
                  <a:pt x="6969601" y="2188802"/>
                </a:cubicBezTo>
                <a:cubicBezTo>
                  <a:pt x="6969601" y="2925129"/>
                  <a:pt x="7100175" y="3630958"/>
                  <a:pt x="7339431" y="4284399"/>
                </a:cubicBezTo>
                <a:lnTo>
                  <a:pt x="7376889" y="4379398"/>
                </a:lnTo>
                <a:lnTo>
                  <a:pt x="0" y="4379398"/>
                </a:lnTo>
                <a:close/>
              </a:path>
            </a:pathLst>
          </a:custGeom>
          <a:noFill/>
          <a:ln w="76200">
            <a:solidFill>
              <a:schemeClr val="bg1"/>
            </a:solidFill>
          </a:ln>
        </p:spPr>
        <p:txBody>
          <a:bodyPr wrap="square">
            <a:noAutofit/>
          </a:bodyPr>
          <a:lstStyle>
            <a:lvl1pPr>
              <a:defRPr sz="1400"/>
            </a:lvl1pPr>
          </a:lstStyle>
          <a:p>
            <a:r>
              <a:rPr lang="en-US"/>
              <a:t>Click icon to add picture</a:t>
            </a:r>
          </a:p>
        </p:txBody>
      </p:sp>
      <p:sp>
        <p:nvSpPr>
          <p:cNvPr id="15" name="Picture Placeholder 10">
            <a:extLst>
              <a:ext uri="{FF2B5EF4-FFF2-40B4-BE49-F238E27FC236}">
                <a16:creationId xmlns:a16="http://schemas.microsoft.com/office/drawing/2014/main" id="{E6D15436-C388-9E4B-9392-C345CFE848B4}"/>
              </a:ext>
            </a:extLst>
          </p:cNvPr>
          <p:cNvSpPr>
            <a:spLocks noGrp="1"/>
          </p:cNvSpPr>
          <p:nvPr>
            <p:ph type="pic" sz="quarter" idx="19"/>
          </p:nvPr>
        </p:nvSpPr>
        <p:spPr>
          <a:xfrm>
            <a:off x="7466401" y="1486801"/>
            <a:ext cx="4228798" cy="4379399"/>
          </a:xfrm>
          <a:custGeom>
            <a:avLst/>
            <a:gdLst>
              <a:gd name="connsiteX0" fmla="*/ 406579 w 4228798"/>
              <a:gd name="connsiteY0" fmla="*/ 0 h 4379399"/>
              <a:gd name="connsiteX1" fmla="*/ 4228798 w 4228798"/>
              <a:gd name="connsiteY1" fmla="*/ 0 h 4379399"/>
              <a:gd name="connsiteX2" fmla="*/ 4228798 w 4228798"/>
              <a:gd name="connsiteY2" fmla="*/ 4379399 h 4379399"/>
              <a:gd name="connsiteX3" fmla="*/ 407289 w 4228798"/>
              <a:gd name="connsiteY3" fmla="*/ 4379399 h 4379399"/>
              <a:gd name="connsiteX4" fmla="*/ 369830 w 4228798"/>
              <a:gd name="connsiteY4" fmla="*/ 4284397 h 4379399"/>
              <a:gd name="connsiteX5" fmla="*/ 0 w 4228798"/>
              <a:gd name="connsiteY5" fmla="*/ 2188800 h 4379399"/>
              <a:gd name="connsiteX6" fmla="*/ 369830 w 4228798"/>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4379399">
                <a:moveTo>
                  <a:pt x="406579" y="0"/>
                </a:moveTo>
                <a:lnTo>
                  <a:pt x="4228798" y="0"/>
                </a:lnTo>
                <a:lnTo>
                  <a:pt x="4228798" y="4379399"/>
                </a:lnTo>
                <a:lnTo>
                  <a:pt x="407289" y="4379399"/>
                </a:lnTo>
                <a:lnTo>
                  <a:pt x="369830" y="4284397"/>
                </a:lnTo>
                <a:cubicBezTo>
                  <a:pt x="130574" y="3630956"/>
                  <a:pt x="0" y="2925127"/>
                  <a:pt x="0" y="2188800"/>
                </a:cubicBezTo>
                <a:cubicBezTo>
                  <a:pt x="0" y="1452473"/>
                  <a:pt x="130574" y="746644"/>
                  <a:pt x="369830" y="93204"/>
                </a:cubicBezTo>
                <a:close/>
              </a:path>
            </a:pathLst>
          </a:custGeom>
          <a:noFill/>
          <a:ln w="76200">
            <a:solidFill>
              <a:schemeClr val="bg1"/>
            </a:solidFill>
          </a:ln>
        </p:spPr>
        <p:txBody>
          <a:bodyPr wrap="square" lIns="90000">
            <a:noAutofit/>
          </a:bodyPr>
          <a:lstStyle>
            <a:lvl1pPr>
              <a:defRPr sz="1400">
                <a:latin typeface="+mn-lt"/>
              </a:defRPr>
            </a:lvl1pPr>
          </a:lstStyle>
          <a:p>
            <a:r>
              <a:rPr lang="en-US"/>
              <a:t>Click icon to add picture</a:t>
            </a:r>
          </a:p>
        </p:txBody>
      </p:sp>
    </p:spTree>
    <p:extLst>
      <p:ext uri="{BB962C8B-B14F-4D97-AF65-F5344CB8AC3E}">
        <p14:creationId xmlns:p14="http://schemas.microsoft.com/office/powerpoint/2010/main" val="3827614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 opt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19F51E6-0DA1-D94E-9F6B-5031697B0E12}"/>
              </a:ext>
            </a:extLst>
          </p:cNvPr>
          <p:cNvSpPr>
            <a:spLocks noGrp="1"/>
          </p:cNvSpPr>
          <p:nvPr>
            <p:ph type="pic" sz="quarter" idx="21"/>
          </p:nvPr>
        </p:nvSpPr>
        <p:spPr>
          <a:xfrm>
            <a:off x="496800" y="1486800"/>
            <a:ext cx="3643689" cy="4379399"/>
          </a:xfrm>
          <a:custGeom>
            <a:avLst/>
            <a:gdLst>
              <a:gd name="connsiteX0" fmla="*/ 0 w 3643689"/>
              <a:gd name="connsiteY0" fmla="*/ 0 h 4379399"/>
              <a:gd name="connsiteX1" fmla="*/ 3642980 w 3643689"/>
              <a:gd name="connsiteY1" fmla="*/ 0 h 4379399"/>
              <a:gd name="connsiteX2" fmla="*/ 3606231 w 3643689"/>
              <a:gd name="connsiteY2" fmla="*/ 93204 h 4379399"/>
              <a:gd name="connsiteX3" fmla="*/ 3236400 w 3643689"/>
              <a:gd name="connsiteY3" fmla="*/ 2188800 h 4379399"/>
              <a:gd name="connsiteX4" fmla="*/ 3606231 w 3643689"/>
              <a:gd name="connsiteY4" fmla="*/ 4284397 h 4379399"/>
              <a:gd name="connsiteX5" fmla="*/ 3643689 w 3643689"/>
              <a:gd name="connsiteY5" fmla="*/ 4379399 h 4379399"/>
              <a:gd name="connsiteX6" fmla="*/ 0 w 3643689"/>
              <a:gd name="connsiteY6" fmla="*/ 4379399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689" h="4379399">
                <a:moveTo>
                  <a:pt x="0" y="0"/>
                </a:moveTo>
                <a:lnTo>
                  <a:pt x="3642980" y="0"/>
                </a:lnTo>
                <a:lnTo>
                  <a:pt x="3606231" y="93204"/>
                </a:lnTo>
                <a:cubicBezTo>
                  <a:pt x="3366975" y="746644"/>
                  <a:pt x="3236400" y="1452473"/>
                  <a:pt x="3236400" y="2188800"/>
                </a:cubicBezTo>
                <a:cubicBezTo>
                  <a:pt x="3236400" y="2925127"/>
                  <a:pt x="3366975" y="3630956"/>
                  <a:pt x="3606231" y="4284397"/>
                </a:cubicBezTo>
                <a:lnTo>
                  <a:pt x="3643689" y="4379399"/>
                </a:lnTo>
                <a:lnTo>
                  <a:pt x="0" y="4379399"/>
                </a:lnTo>
                <a:close/>
              </a:path>
            </a:pathLst>
          </a:custGeom>
          <a:noFill/>
          <a:ln w="76200">
            <a:solidFill>
              <a:schemeClr val="bg1"/>
            </a:solidFill>
          </a:ln>
        </p:spPr>
        <p:txBody>
          <a:bodyPr wrap="square">
            <a:noAutofit/>
          </a:bodyPr>
          <a:lstStyle>
            <a:lvl1pPr>
              <a:defRPr sz="1400">
                <a:latin typeface="+mn-lt"/>
              </a:defRPr>
            </a:lvl1pPr>
          </a:lstStyle>
          <a:p>
            <a:r>
              <a:rPr lang="en-US"/>
              <a:t>Click icon to add picture</a:t>
            </a:r>
          </a:p>
        </p:txBody>
      </p:sp>
      <p:sp>
        <p:nvSpPr>
          <p:cNvPr id="10" name="Picture Placeholder 9">
            <a:extLst>
              <a:ext uri="{FF2B5EF4-FFF2-40B4-BE49-F238E27FC236}">
                <a16:creationId xmlns:a16="http://schemas.microsoft.com/office/drawing/2014/main" id="{99389C16-A457-D94B-8EB8-772F9BCECB84}"/>
              </a:ext>
            </a:extLst>
          </p:cNvPr>
          <p:cNvSpPr>
            <a:spLocks noGrp="1"/>
          </p:cNvSpPr>
          <p:nvPr>
            <p:ph type="pic" sz="quarter" idx="13"/>
          </p:nvPr>
        </p:nvSpPr>
        <p:spPr>
          <a:xfrm>
            <a:off x="3733201" y="1486801"/>
            <a:ext cx="4140489" cy="4379399"/>
          </a:xfrm>
          <a:custGeom>
            <a:avLst/>
            <a:gdLst>
              <a:gd name="connsiteX0" fmla="*/ 406580 w 4140489"/>
              <a:gd name="connsiteY0" fmla="*/ 0 h 4379399"/>
              <a:gd name="connsiteX1" fmla="*/ 4139779 w 4140489"/>
              <a:gd name="connsiteY1" fmla="*/ 0 h 4379399"/>
              <a:gd name="connsiteX2" fmla="*/ 4103030 w 4140489"/>
              <a:gd name="connsiteY2" fmla="*/ 93203 h 4379399"/>
              <a:gd name="connsiteX3" fmla="*/ 3733199 w 4140489"/>
              <a:gd name="connsiteY3" fmla="*/ 2188799 h 4379399"/>
              <a:gd name="connsiteX4" fmla="*/ 4103030 w 4140489"/>
              <a:gd name="connsiteY4" fmla="*/ 4284396 h 4379399"/>
              <a:gd name="connsiteX5" fmla="*/ 4140489 w 4140489"/>
              <a:gd name="connsiteY5" fmla="*/ 4379399 h 4379399"/>
              <a:gd name="connsiteX6" fmla="*/ 407289 w 4140489"/>
              <a:gd name="connsiteY6" fmla="*/ 4379399 h 4379399"/>
              <a:gd name="connsiteX7" fmla="*/ 369831 w 4140489"/>
              <a:gd name="connsiteY7" fmla="*/ 4284397 h 4379399"/>
              <a:gd name="connsiteX8" fmla="*/ 0 w 4140489"/>
              <a:gd name="connsiteY8" fmla="*/ 2188800 h 4379399"/>
              <a:gd name="connsiteX9" fmla="*/ 369831 w 4140489"/>
              <a:gd name="connsiteY9"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489" h="4379399">
                <a:moveTo>
                  <a:pt x="406580" y="0"/>
                </a:moveTo>
                <a:lnTo>
                  <a:pt x="4139779" y="0"/>
                </a:lnTo>
                <a:lnTo>
                  <a:pt x="4103030" y="93203"/>
                </a:lnTo>
                <a:cubicBezTo>
                  <a:pt x="3863774" y="746643"/>
                  <a:pt x="3733199" y="1452472"/>
                  <a:pt x="3733199" y="2188799"/>
                </a:cubicBezTo>
                <a:cubicBezTo>
                  <a:pt x="3733199" y="2925126"/>
                  <a:pt x="3863774" y="3630955"/>
                  <a:pt x="4103030" y="4284396"/>
                </a:cubicBezTo>
                <a:lnTo>
                  <a:pt x="4140489" y="4379399"/>
                </a:lnTo>
                <a:lnTo>
                  <a:pt x="407289" y="4379399"/>
                </a:lnTo>
                <a:lnTo>
                  <a:pt x="369831" y="4284397"/>
                </a:lnTo>
                <a:cubicBezTo>
                  <a:pt x="130575" y="3630956"/>
                  <a:pt x="0" y="2925127"/>
                  <a:pt x="0" y="2188800"/>
                </a:cubicBezTo>
                <a:cubicBezTo>
                  <a:pt x="0" y="1452473"/>
                  <a:pt x="130575" y="746644"/>
                  <a:pt x="369831" y="93204"/>
                </a:cubicBezTo>
                <a:close/>
              </a:path>
            </a:pathLst>
          </a:custGeom>
          <a:noFill/>
          <a:ln w="76200">
            <a:solidFill>
              <a:schemeClr val="bg1"/>
            </a:solidFill>
          </a:ln>
        </p:spPr>
        <p:txBody>
          <a:bodyPr wrap="square" lIns="90000">
            <a:noAutofit/>
          </a:bodyPr>
          <a:lstStyle>
            <a:lvl1pPr>
              <a:defRPr sz="1400">
                <a:latin typeface="+mn-lt"/>
              </a:defRPr>
            </a:lvl1pPr>
          </a:lstStyle>
          <a:p>
            <a:r>
              <a:rPr lang="en-US"/>
              <a:t>Click icon to add picture</a:t>
            </a:r>
          </a:p>
        </p:txBody>
      </p:sp>
      <p:sp>
        <p:nvSpPr>
          <p:cNvPr id="11" name="Picture Placeholder 10">
            <a:extLst>
              <a:ext uri="{FF2B5EF4-FFF2-40B4-BE49-F238E27FC236}">
                <a16:creationId xmlns:a16="http://schemas.microsoft.com/office/drawing/2014/main" id="{49665D90-5464-7C40-AB5C-45825E4DA7F3}"/>
              </a:ext>
            </a:extLst>
          </p:cNvPr>
          <p:cNvSpPr>
            <a:spLocks noGrp="1"/>
          </p:cNvSpPr>
          <p:nvPr>
            <p:ph type="pic" sz="quarter" idx="19"/>
          </p:nvPr>
        </p:nvSpPr>
        <p:spPr>
          <a:xfrm>
            <a:off x="7466401" y="1486801"/>
            <a:ext cx="4228798" cy="4379399"/>
          </a:xfrm>
          <a:custGeom>
            <a:avLst/>
            <a:gdLst>
              <a:gd name="connsiteX0" fmla="*/ 406579 w 4228798"/>
              <a:gd name="connsiteY0" fmla="*/ 0 h 4379399"/>
              <a:gd name="connsiteX1" fmla="*/ 4228798 w 4228798"/>
              <a:gd name="connsiteY1" fmla="*/ 0 h 4379399"/>
              <a:gd name="connsiteX2" fmla="*/ 4228798 w 4228798"/>
              <a:gd name="connsiteY2" fmla="*/ 4379399 h 4379399"/>
              <a:gd name="connsiteX3" fmla="*/ 407289 w 4228798"/>
              <a:gd name="connsiteY3" fmla="*/ 4379399 h 4379399"/>
              <a:gd name="connsiteX4" fmla="*/ 369830 w 4228798"/>
              <a:gd name="connsiteY4" fmla="*/ 4284397 h 4379399"/>
              <a:gd name="connsiteX5" fmla="*/ 0 w 4228798"/>
              <a:gd name="connsiteY5" fmla="*/ 2188800 h 4379399"/>
              <a:gd name="connsiteX6" fmla="*/ 369830 w 4228798"/>
              <a:gd name="connsiteY6" fmla="*/ 93204 h 43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798" h="4379399">
                <a:moveTo>
                  <a:pt x="406579" y="0"/>
                </a:moveTo>
                <a:lnTo>
                  <a:pt x="4228798" y="0"/>
                </a:lnTo>
                <a:lnTo>
                  <a:pt x="4228798" y="4379399"/>
                </a:lnTo>
                <a:lnTo>
                  <a:pt x="407289" y="4379399"/>
                </a:lnTo>
                <a:lnTo>
                  <a:pt x="369830" y="4284397"/>
                </a:lnTo>
                <a:cubicBezTo>
                  <a:pt x="130574" y="3630956"/>
                  <a:pt x="0" y="2925127"/>
                  <a:pt x="0" y="2188800"/>
                </a:cubicBezTo>
                <a:cubicBezTo>
                  <a:pt x="0" y="1452473"/>
                  <a:pt x="130574" y="746644"/>
                  <a:pt x="369830" y="93204"/>
                </a:cubicBezTo>
                <a:close/>
              </a:path>
            </a:pathLst>
          </a:custGeom>
          <a:noFill/>
          <a:ln w="76200">
            <a:solidFill>
              <a:schemeClr val="bg1"/>
            </a:solidFill>
          </a:ln>
        </p:spPr>
        <p:txBody>
          <a:bodyPr wrap="square" lIns="90000">
            <a:noAutofit/>
          </a:bodyPr>
          <a:lstStyle>
            <a:lvl1pPr>
              <a:defRPr sz="1400">
                <a:latin typeface="+mn-lt"/>
              </a:defRPr>
            </a:lvl1pPr>
          </a:lstStyle>
          <a:p>
            <a:r>
              <a:rPr lang="en-US"/>
              <a:t>Click icon to add picture</a:t>
            </a:r>
          </a:p>
        </p:txBody>
      </p:sp>
      <p:sp>
        <p:nvSpPr>
          <p:cNvPr id="2" name="Title 1">
            <a:extLst>
              <a:ext uri="{FF2B5EF4-FFF2-40B4-BE49-F238E27FC236}">
                <a16:creationId xmlns:a16="http://schemas.microsoft.com/office/drawing/2014/main" id="{891A8807-CE92-6549-9407-F4E26B078EDA}"/>
              </a:ext>
            </a:extLst>
          </p:cNvPr>
          <p:cNvSpPr>
            <a:spLocks noGrp="1"/>
          </p:cNvSpPr>
          <p:nvPr>
            <p:ph type="title"/>
          </p:nvPr>
        </p:nvSpPr>
        <p:spPr>
          <a:xfrm rot="5400000">
            <a:off x="2205000" y="-2205000"/>
            <a:ext cx="990000" cy="5400000"/>
          </a:xfrm>
          <a:prstGeom prst="round1Rect">
            <a:avLst>
              <a:gd name="adj" fmla="val 50000"/>
            </a:avLst>
          </a:prstGeom>
          <a:ln>
            <a:noFill/>
          </a:ln>
        </p:spPr>
        <p:style>
          <a:lnRef idx="2">
            <a:schemeClr val="dk1">
              <a:shade val="50000"/>
            </a:schemeClr>
          </a:lnRef>
          <a:fillRef idx="1">
            <a:schemeClr val="dk1"/>
          </a:fillRef>
          <a:effectRef idx="0">
            <a:schemeClr val="dk1"/>
          </a:effectRef>
          <a:fontRef idx="minor">
            <a:schemeClr val="lt1"/>
          </a:fontRef>
        </p:style>
        <p:txBody>
          <a:bodyPr vert="vert270" lIns="540000" tIns="540000" rIns="360000" bIns="540000">
            <a:normAutofit/>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874589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7271CF-245A-4043-8687-EE8DB1DC28FF}"/>
              </a:ext>
            </a:extLst>
          </p:cNvPr>
          <p:cNvSpPr>
            <a:spLocks noGrp="1"/>
          </p:cNvSpPr>
          <p:nvPr userDrawn="1">
            <p:ph type="body" idx="1"/>
          </p:nvPr>
        </p:nvSpPr>
        <p:spPr>
          <a:xfrm>
            <a:off x="496801" y="1486800"/>
            <a:ext cx="11198398" cy="4876422"/>
          </a:xfrm>
          <a:prstGeom prst="rect">
            <a:avLst/>
          </a:prstGeom>
        </p:spPr>
        <p:txBody>
          <a:bodyPr vert="horz" lIns="91440" tIns="90000" rIns="91440" bIns="90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3">
            <a:extLst>
              <a:ext uri="{FF2B5EF4-FFF2-40B4-BE49-F238E27FC236}">
                <a16:creationId xmlns:a16="http://schemas.microsoft.com/office/drawing/2014/main" id="{0887DE53-E591-124F-9E3E-92580B7AABA3}"/>
              </a:ext>
            </a:extLst>
          </p:cNvPr>
          <p:cNvSpPr>
            <a:spLocks noGrp="1"/>
          </p:cNvSpPr>
          <p:nvPr>
            <p:ph type="title"/>
          </p:nvPr>
        </p:nvSpPr>
        <p:spPr>
          <a:xfrm rot="5400000">
            <a:off x="2205000" y="-2205000"/>
            <a:ext cx="990000" cy="5400000"/>
          </a:xfrm>
          <a:prstGeom prst="round1Rect">
            <a:avLst>
              <a:gd name="adj" fmla="val 50000"/>
            </a:avLst>
          </a:prstGeom>
          <a:solidFill>
            <a:schemeClr val="tx1"/>
          </a:solidFill>
        </p:spPr>
        <p:txBody>
          <a:bodyPr vert="vert270" lIns="540000" tIns="540000" rIns="360000" bIns="540000" rtlCol="0" anchor="ctr">
            <a:normAutofit/>
          </a:bodyPr>
          <a:lstStyle/>
          <a:p>
            <a:r>
              <a:rPr lang="en-US"/>
              <a:t>Click to edit Master title style</a:t>
            </a:r>
          </a:p>
        </p:txBody>
      </p:sp>
      <p:pic>
        <p:nvPicPr>
          <p:cNvPr id="6" name="Picture 5">
            <a:extLst>
              <a:ext uri="{FF2B5EF4-FFF2-40B4-BE49-F238E27FC236}">
                <a16:creationId xmlns:a16="http://schemas.microsoft.com/office/drawing/2014/main" id="{B2AC3904-0A3A-D448-B900-55D105B96983}"/>
              </a:ext>
            </a:extLst>
          </p:cNvPr>
          <p:cNvPicPr>
            <a:picLocks noChangeAspect="1"/>
          </p:cNvPicPr>
          <p:nvPr userDrawn="1"/>
        </p:nvPicPr>
        <p:blipFill>
          <a:blip r:embed="rId28"/>
          <a:stretch>
            <a:fillRect/>
          </a:stretch>
        </p:blipFill>
        <p:spPr>
          <a:xfrm>
            <a:off x="9308999" y="5868000"/>
            <a:ext cx="2883001" cy="990000"/>
          </a:xfrm>
          <a:prstGeom prst="rect">
            <a:avLst/>
          </a:prstGeom>
        </p:spPr>
      </p:pic>
    </p:spTree>
    <p:extLst>
      <p:ext uri="{BB962C8B-B14F-4D97-AF65-F5344CB8AC3E}">
        <p14:creationId xmlns:p14="http://schemas.microsoft.com/office/powerpoint/2010/main" val="628103586"/>
      </p:ext>
    </p:extLst>
  </p:cSld>
  <p:clrMap bg1="lt1" tx1="dk1" bg2="lt2" tx2="dk2" accent1="accent1" accent2="accent2" accent3="accent3" accent4="accent4" accent5="accent5" accent6="accent6" hlink="hlink" folHlink="folHlink"/>
  <p:sldLayoutIdLst>
    <p:sldLayoutId id="2147483667" r:id="rId1"/>
    <p:sldLayoutId id="2147483696" r:id="rId2"/>
    <p:sldLayoutId id="2147483693" r:id="rId3"/>
    <p:sldLayoutId id="2147483697" r:id="rId4"/>
    <p:sldLayoutId id="2147483690" r:id="rId5"/>
    <p:sldLayoutId id="2147483695" r:id="rId6"/>
    <p:sldLayoutId id="2147483662" r:id="rId7"/>
    <p:sldLayoutId id="2147483698" r:id="rId8"/>
    <p:sldLayoutId id="2147483671" r:id="rId9"/>
    <p:sldLayoutId id="2147483672" r:id="rId10"/>
    <p:sldLayoutId id="2147483699" r:id="rId11"/>
    <p:sldLayoutId id="2147483700" r:id="rId12"/>
    <p:sldLayoutId id="2147483689" r:id="rId13"/>
    <p:sldLayoutId id="2147483694" r:id="rId14"/>
    <p:sldLayoutId id="2147483701" r:id="rId15"/>
    <p:sldLayoutId id="2147483675" r:id="rId16"/>
    <p:sldLayoutId id="2147483702" r:id="rId17"/>
    <p:sldLayoutId id="2147483660" r:id="rId18"/>
    <p:sldLayoutId id="2147483663" r:id="rId19"/>
    <p:sldLayoutId id="2147483664" r:id="rId20"/>
    <p:sldLayoutId id="2147483692" r:id="rId21"/>
    <p:sldLayoutId id="2147483673" r:id="rId22"/>
    <p:sldLayoutId id="2147483676" r:id="rId23"/>
    <p:sldLayoutId id="2147483704" r:id="rId24"/>
    <p:sldLayoutId id="2147483677" r:id="rId25"/>
    <p:sldLayoutId id="2147483703" r:id="rId2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i="1" kern="1200">
          <a:solidFill>
            <a:srgbClr val="000000"/>
          </a:solidFill>
          <a:latin typeface="+mn-lt"/>
          <a:ea typeface="+mn-ea"/>
          <a:cs typeface="+mn-cs"/>
        </a:defRPr>
      </a:lvl3pPr>
      <a:lvl4pPr marL="1543050" indent="-171450" algn="l" defTabSz="914400" rtl="0" eaLnBrk="1" latinLnBrk="0" hangingPunct="1">
        <a:lnSpc>
          <a:spcPct val="90000"/>
        </a:lnSpc>
        <a:spcBef>
          <a:spcPts val="500"/>
        </a:spcBef>
        <a:buFont typeface="Arial" panose="020B0604020202020204" pitchFamily="34" charset="0"/>
        <a:buChar char="•"/>
        <a:defRPr sz="1800" b="1"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E88C06-D82A-5C4A-90C5-620A9876CC74}"/>
              </a:ext>
            </a:extLst>
          </p:cNvPr>
          <p:cNvSpPr>
            <a:spLocks noGrp="1"/>
          </p:cNvSpPr>
          <p:nvPr>
            <p:ph type="ctrTitle"/>
          </p:nvPr>
        </p:nvSpPr>
        <p:spPr>
          <a:xfrm>
            <a:off x="6683844" y="1802474"/>
            <a:ext cx="5508156" cy="2023163"/>
          </a:xfrm>
        </p:spPr>
        <p:txBody>
          <a:bodyPr anchor="b">
            <a:normAutofit fontScale="90000"/>
          </a:bodyPr>
          <a:lstStyle/>
          <a:p>
            <a:r>
              <a:rPr lang="en-US"/>
              <a:t>Review of the Chelmsford</a:t>
            </a:r>
            <a:br>
              <a:rPr lang="en-US"/>
            </a:br>
            <a:r>
              <a:rPr lang="en-US"/>
              <a:t>Local Plan</a:t>
            </a:r>
            <a:br>
              <a:rPr lang="en-US"/>
            </a:br>
            <a:br>
              <a:rPr lang="en-US"/>
            </a:br>
            <a:r>
              <a:rPr lang="en-US"/>
              <a:t>Preferred Options</a:t>
            </a:r>
          </a:p>
        </p:txBody>
      </p:sp>
      <p:sp>
        <p:nvSpPr>
          <p:cNvPr id="4" name="Subtitle 3">
            <a:extLst>
              <a:ext uri="{FF2B5EF4-FFF2-40B4-BE49-F238E27FC236}">
                <a16:creationId xmlns:a16="http://schemas.microsoft.com/office/drawing/2014/main" id="{FE7F12B6-15DF-0B43-A633-4B419FE08AA8}"/>
              </a:ext>
            </a:extLst>
          </p:cNvPr>
          <p:cNvSpPr>
            <a:spLocks noGrp="1"/>
          </p:cNvSpPr>
          <p:nvPr>
            <p:ph type="subTitle" idx="1"/>
          </p:nvPr>
        </p:nvSpPr>
        <p:spPr>
          <a:xfrm>
            <a:off x="6683844" y="4020194"/>
            <a:ext cx="5508156" cy="1764130"/>
          </a:xfrm>
        </p:spPr>
        <p:txBody>
          <a:bodyPr vert="horz" lIns="90000" tIns="90000" rIns="90000" bIns="90000" rtlCol="0" anchor="t">
            <a:normAutofit/>
          </a:bodyPr>
          <a:lstStyle/>
          <a:p>
            <a:r>
              <a:rPr lang="en-US" sz="2800"/>
              <a:t>Chelmsford Policy Board</a:t>
            </a:r>
          </a:p>
          <a:p>
            <a:r>
              <a:rPr lang="en-US" sz="2800"/>
              <a:t>14 March 2024</a:t>
            </a:r>
            <a:endParaRPr lang="en-US"/>
          </a:p>
        </p:txBody>
      </p:sp>
      <p:pic>
        <p:nvPicPr>
          <p:cNvPr id="6" name="Picture 5" descr="A picture containing text, businesscard, screenshot&#10;&#10;Description automatically generated">
            <a:extLst>
              <a:ext uri="{FF2B5EF4-FFF2-40B4-BE49-F238E27FC236}">
                <a16:creationId xmlns:a16="http://schemas.microsoft.com/office/drawing/2014/main" id="{C637D8AE-FC7B-4625-A6E6-4AE4D76C9660}"/>
              </a:ext>
            </a:extLst>
          </p:cNvPr>
          <p:cNvPicPr>
            <a:picLocks noChangeAspect="1"/>
          </p:cNvPicPr>
          <p:nvPr/>
        </p:nvPicPr>
        <p:blipFill rotWithShape="1">
          <a:blip r:embed="rId3"/>
          <a:srcRect l="686" t="8014" r="6785" b="6021"/>
          <a:stretch/>
        </p:blipFill>
        <p:spPr>
          <a:xfrm>
            <a:off x="681674" y="113547"/>
            <a:ext cx="5047021" cy="6630906"/>
          </a:xfrm>
          <a:prstGeom prst="rect">
            <a:avLst/>
          </a:prstGeom>
        </p:spPr>
      </p:pic>
      <p:sp>
        <p:nvSpPr>
          <p:cNvPr id="2" name="Rectangle 1">
            <a:extLst>
              <a:ext uri="{FF2B5EF4-FFF2-40B4-BE49-F238E27FC236}">
                <a16:creationId xmlns:a16="http://schemas.microsoft.com/office/drawing/2014/main" id="{935BE9D0-06A2-433F-9E68-02D1271E8AD5}"/>
              </a:ext>
            </a:extLst>
          </p:cNvPr>
          <p:cNvSpPr/>
          <p:nvPr/>
        </p:nvSpPr>
        <p:spPr>
          <a:xfrm>
            <a:off x="2220686" y="60967"/>
            <a:ext cx="3118214" cy="185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862BC23-0C99-4452-B081-A0412F24AD43}"/>
              </a:ext>
            </a:extLst>
          </p:cNvPr>
          <p:cNvSpPr/>
          <p:nvPr/>
        </p:nvSpPr>
        <p:spPr>
          <a:xfrm>
            <a:off x="3205185" y="113547"/>
            <a:ext cx="2795697" cy="1911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4ADC0F2-A9D6-41FB-B5B0-14862C1FD200}"/>
              </a:ext>
            </a:extLst>
          </p:cNvPr>
          <p:cNvSpPr txBox="1"/>
          <p:nvPr/>
        </p:nvSpPr>
        <p:spPr>
          <a:xfrm>
            <a:off x="1951770" y="5391397"/>
            <a:ext cx="4029175" cy="593767"/>
          </a:xfrm>
          <a:prstGeom prst="rect">
            <a:avLst/>
          </a:prstGeom>
          <a:solidFill>
            <a:schemeClr val="bg1"/>
          </a:solidFill>
        </p:spPr>
        <p:txBody>
          <a:bodyPr wrap="square" rtlCol="0">
            <a:spAutoFit/>
          </a:bodyPr>
          <a:lstStyle/>
          <a:p>
            <a:endParaRPr lang="en-GB"/>
          </a:p>
        </p:txBody>
      </p:sp>
      <p:sp>
        <p:nvSpPr>
          <p:cNvPr id="8" name="TextBox 7">
            <a:extLst>
              <a:ext uri="{FF2B5EF4-FFF2-40B4-BE49-F238E27FC236}">
                <a16:creationId xmlns:a16="http://schemas.microsoft.com/office/drawing/2014/main" id="{DCCC2EF5-417C-401F-8DDB-E2B3200183B2}"/>
              </a:ext>
            </a:extLst>
          </p:cNvPr>
          <p:cNvSpPr txBox="1"/>
          <p:nvPr/>
        </p:nvSpPr>
        <p:spPr>
          <a:xfrm>
            <a:off x="2853956" y="5932584"/>
            <a:ext cx="2921328" cy="811869"/>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719250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FD14CD-5A10-4FD0-AD3A-5257BA7FD583}"/>
              </a:ext>
            </a:extLst>
          </p:cNvPr>
          <p:cNvSpPr>
            <a:spLocks noGrp="1"/>
          </p:cNvSpPr>
          <p:nvPr>
            <p:ph type="title"/>
          </p:nvPr>
        </p:nvSpPr>
        <p:spPr/>
        <p:txBody>
          <a:bodyPr>
            <a:normAutofit fontScale="90000"/>
          </a:bodyPr>
          <a:lstStyle/>
          <a:p>
            <a:r>
              <a:rPr lang="en-GB"/>
              <a:t>Updated Strategic Priorities</a:t>
            </a:r>
          </a:p>
        </p:txBody>
      </p:sp>
      <p:graphicFrame>
        <p:nvGraphicFramePr>
          <p:cNvPr id="5" name="Table 5">
            <a:extLst>
              <a:ext uri="{FF2B5EF4-FFF2-40B4-BE49-F238E27FC236}">
                <a16:creationId xmlns:a16="http://schemas.microsoft.com/office/drawing/2014/main" id="{F2985BA2-26F8-4AA9-8E33-B3B341039E50}"/>
              </a:ext>
            </a:extLst>
          </p:cNvPr>
          <p:cNvGraphicFramePr>
            <a:graphicFrameLocks noGrp="1"/>
          </p:cNvGraphicFramePr>
          <p:nvPr>
            <p:extLst>
              <p:ext uri="{D42A27DB-BD31-4B8C-83A1-F6EECF244321}">
                <p14:modId xmlns:p14="http://schemas.microsoft.com/office/powerpoint/2010/main" val="3042076919"/>
              </p:ext>
            </p:extLst>
          </p:nvPr>
        </p:nvGraphicFramePr>
        <p:xfrm>
          <a:off x="335418" y="1511808"/>
          <a:ext cx="3792602" cy="4371156"/>
        </p:xfrm>
        <a:graphic>
          <a:graphicData uri="http://schemas.openxmlformats.org/drawingml/2006/table">
            <a:tbl>
              <a:tblPr firstRow="1" bandRow="1">
                <a:tableStyleId>{F5AB1C69-6EDB-4FF4-983F-18BD219EF322}</a:tableStyleId>
              </a:tblPr>
              <a:tblGrid>
                <a:gridCol w="3792602">
                  <a:extLst>
                    <a:ext uri="{9D8B030D-6E8A-4147-A177-3AD203B41FA5}">
                      <a16:colId xmlns:a16="http://schemas.microsoft.com/office/drawing/2014/main" val="3041586121"/>
                    </a:ext>
                  </a:extLst>
                </a:gridCol>
              </a:tblGrid>
              <a:tr h="556515">
                <a:tc>
                  <a:txBody>
                    <a:bodyPr/>
                    <a:lstStyle/>
                    <a:p>
                      <a:r>
                        <a:rPr lang="en-GB" sz="2000"/>
                        <a:t>Priorities for climate</a:t>
                      </a:r>
                    </a:p>
                  </a:txBody>
                  <a:tcPr/>
                </a:tc>
                <a:extLst>
                  <a:ext uri="{0D108BD9-81ED-4DB2-BD59-A6C34878D82A}">
                    <a16:rowId xmlns:a16="http://schemas.microsoft.com/office/drawing/2014/main" val="2848942744"/>
                  </a:ext>
                </a:extLst>
              </a:tr>
              <a:tr h="1271547">
                <a:tc>
                  <a:txBody>
                    <a:bodyPr/>
                    <a:lstStyle/>
                    <a:p>
                      <a:pPr marL="0" indent="0">
                        <a:buNone/>
                      </a:pPr>
                      <a:r>
                        <a:rPr lang="en-GB">
                          <a:solidFill>
                            <a:schemeClr val="accent6"/>
                          </a:solidFill>
                        </a:rPr>
                        <a:t>1. Addressing the Climate and Ecological Emergency</a:t>
                      </a:r>
                    </a:p>
                    <a:p>
                      <a:pPr marL="0" indent="0">
                        <a:buNone/>
                      </a:pPr>
                      <a:endParaRPr lang="en-GB">
                        <a:solidFill>
                          <a:schemeClr val="accent6"/>
                        </a:solidFill>
                      </a:endParaRPr>
                    </a:p>
                    <a:p>
                      <a:pPr marL="0" indent="0">
                        <a:buNone/>
                      </a:pPr>
                      <a:endParaRPr lang="en-GB">
                        <a:solidFill>
                          <a:schemeClr val="accent6"/>
                        </a:solidFill>
                      </a:endParaRPr>
                    </a:p>
                  </a:txBody>
                  <a:tcPr/>
                </a:tc>
                <a:extLst>
                  <a:ext uri="{0D108BD9-81ED-4DB2-BD59-A6C34878D82A}">
                    <a16:rowId xmlns:a16="http://schemas.microsoft.com/office/drawing/2014/main" val="65634160"/>
                  </a:ext>
                </a:extLst>
              </a:tr>
              <a:tr h="978113">
                <a:tc>
                  <a:txBody>
                    <a:bodyPr/>
                    <a:lstStyle/>
                    <a:p>
                      <a:r>
                        <a:rPr lang="en-GB">
                          <a:solidFill>
                            <a:schemeClr val="accent6"/>
                          </a:solidFill>
                        </a:rPr>
                        <a:t>2. Promoting smart, active travel and sustainable transport </a:t>
                      </a:r>
                    </a:p>
                    <a:p>
                      <a:endParaRPr lang="en-GB">
                        <a:solidFill>
                          <a:schemeClr val="accent6"/>
                        </a:solidFill>
                      </a:endParaRPr>
                    </a:p>
                  </a:txBody>
                  <a:tcPr/>
                </a:tc>
                <a:extLst>
                  <a:ext uri="{0D108BD9-81ED-4DB2-BD59-A6C34878D82A}">
                    <a16:rowId xmlns:a16="http://schemas.microsoft.com/office/drawing/2014/main" val="4042050065"/>
                  </a:ext>
                </a:extLst>
              </a:tr>
              <a:tr h="1564981">
                <a:tc>
                  <a:txBody>
                    <a:bodyPr/>
                    <a:lstStyle/>
                    <a:p>
                      <a:r>
                        <a:rPr lang="en-GB">
                          <a:solidFill>
                            <a:schemeClr val="accent6"/>
                          </a:solidFill>
                        </a:rPr>
                        <a:t>3. Protecting and enhancing the natural and historic environment, and support an increase in biodiversity and ecological networks</a:t>
                      </a:r>
                    </a:p>
                  </a:txBody>
                  <a:tcPr/>
                </a:tc>
                <a:extLst>
                  <a:ext uri="{0D108BD9-81ED-4DB2-BD59-A6C34878D82A}">
                    <a16:rowId xmlns:a16="http://schemas.microsoft.com/office/drawing/2014/main" val="3497783658"/>
                  </a:ext>
                </a:extLst>
              </a:tr>
            </a:tbl>
          </a:graphicData>
        </a:graphic>
      </p:graphicFrame>
      <p:graphicFrame>
        <p:nvGraphicFramePr>
          <p:cNvPr id="6" name="Table 6">
            <a:extLst>
              <a:ext uri="{FF2B5EF4-FFF2-40B4-BE49-F238E27FC236}">
                <a16:creationId xmlns:a16="http://schemas.microsoft.com/office/drawing/2014/main" id="{391D3B44-0613-4927-90F4-96631F846F12}"/>
              </a:ext>
            </a:extLst>
          </p:cNvPr>
          <p:cNvGraphicFramePr>
            <a:graphicFrameLocks noGrp="1"/>
          </p:cNvGraphicFramePr>
          <p:nvPr>
            <p:extLst>
              <p:ext uri="{D42A27DB-BD31-4B8C-83A1-F6EECF244321}">
                <p14:modId xmlns:p14="http://schemas.microsoft.com/office/powerpoint/2010/main" val="1825259873"/>
              </p:ext>
            </p:extLst>
          </p:nvPr>
        </p:nvGraphicFramePr>
        <p:xfrm>
          <a:off x="4199698" y="1511808"/>
          <a:ext cx="3792603" cy="4371156"/>
        </p:xfrm>
        <a:graphic>
          <a:graphicData uri="http://schemas.openxmlformats.org/drawingml/2006/table">
            <a:tbl>
              <a:tblPr firstRow="1" bandRow="1">
                <a:tableStyleId>{5C22544A-7EE6-4342-B048-85BDC9FD1C3A}</a:tableStyleId>
              </a:tblPr>
              <a:tblGrid>
                <a:gridCol w="3792603">
                  <a:extLst>
                    <a:ext uri="{9D8B030D-6E8A-4147-A177-3AD203B41FA5}">
                      <a16:colId xmlns:a16="http://schemas.microsoft.com/office/drawing/2014/main" val="3864790504"/>
                    </a:ext>
                  </a:extLst>
                </a:gridCol>
              </a:tblGrid>
              <a:tr h="530676">
                <a:tc>
                  <a:txBody>
                    <a:bodyPr/>
                    <a:lstStyle/>
                    <a:p>
                      <a:r>
                        <a:rPr lang="en-GB" sz="2000"/>
                        <a:t>Priorities for growth</a:t>
                      </a:r>
                    </a:p>
                  </a:txBody>
                  <a:tcPr/>
                </a:tc>
                <a:extLst>
                  <a:ext uri="{0D108BD9-81ED-4DB2-BD59-A6C34878D82A}">
                    <a16:rowId xmlns:a16="http://schemas.microsoft.com/office/drawing/2014/main" val="4237512972"/>
                  </a:ext>
                </a:extLst>
              </a:tr>
              <a:tr h="633145">
                <a:tc>
                  <a:txBody>
                    <a:bodyPr/>
                    <a:lstStyle/>
                    <a:p>
                      <a:r>
                        <a:rPr lang="en-GB">
                          <a:solidFill>
                            <a:schemeClr val="accent6"/>
                          </a:solidFill>
                        </a:rPr>
                        <a:t>4. Ensuring sustainable patterns of development and protecting the Green Belt</a:t>
                      </a:r>
                    </a:p>
                    <a:p>
                      <a:endParaRPr lang="en-GB">
                        <a:solidFill>
                          <a:schemeClr val="accent6"/>
                        </a:solidFill>
                      </a:endParaRPr>
                    </a:p>
                  </a:txBody>
                  <a:tcPr/>
                </a:tc>
                <a:extLst>
                  <a:ext uri="{0D108BD9-81ED-4DB2-BD59-A6C34878D82A}">
                    <a16:rowId xmlns:a16="http://schemas.microsoft.com/office/drawing/2014/main" val="526622001"/>
                  </a:ext>
                </a:extLst>
              </a:tr>
              <a:tr h="126424">
                <a:tc>
                  <a:txBody>
                    <a:bodyPr/>
                    <a:lstStyle/>
                    <a:p>
                      <a:r>
                        <a:rPr lang="en-GB">
                          <a:solidFill>
                            <a:schemeClr val="accent6"/>
                          </a:solidFill>
                        </a:rPr>
                        <a:t>5. Meeting the needs for new homes</a:t>
                      </a:r>
                    </a:p>
                    <a:p>
                      <a:endParaRPr lang="en-GB">
                        <a:solidFill>
                          <a:schemeClr val="accent6"/>
                        </a:solidFill>
                      </a:endParaRPr>
                    </a:p>
                    <a:p>
                      <a:endParaRPr lang="en-GB">
                        <a:solidFill>
                          <a:schemeClr val="accent6"/>
                        </a:solidFill>
                      </a:endParaRPr>
                    </a:p>
                  </a:txBody>
                  <a:tcPr/>
                </a:tc>
                <a:extLst>
                  <a:ext uri="{0D108BD9-81ED-4DB2-BD59-A6C34878D82A}">
                    <a16:rowId xmlns:a16="http://schemas.microsoft.com/office/drawing/2014/main" val="1672864136"/>
                  </a:ext>
                </a:extLst>
              </a:tr>
              <a:tr h="370840">
                <a:tc>
                  <a:txBody>
                    <a:bodyPr/>
                    <a:lstStyle/>
                    <a:p>
                      <a:r>
                        <a:rPr lang="en-GB">
                          <a:solidFill>
                            <a:schemeClr val="accent6"/>
                          </a:solidFill>
                        </a:rPr>
                        <a:t>6. Fostering growth and investment and providing new jobs</a:t>
                      </a:r>
                    </a:p>
                    <a:p>
                      <a:endParaRPr lang="en-GB">
                        <a:solidFill>
                          <a:schemeClr val="accent6"/>
                        </a:solidFill>
                      </a:endParaRPr>
                    </a:p>
                    <a:p>
                      <a:endParaRPr lang="en-GB">
                        <a:solidFill>
                          <a:schemeClr val="accent6"/>
                        </a:solidFill>
                      </a:endParaRPr>
                    </a:p>
                    <a:p>
                      <a:endParaRPr lang="en-GB">
                        <a:solidFill>
                          <a:schemeClr val="accent6"/>
                        </a:solidFill>
                      </a:endParaRPr>
                    </a:p>
                  </a:txBody>
                  <a:tcPr/>
                </a:tc>
                <a:extLst>
                  <a:ext uri="{0D108BD9-81ED-4DB2-BD59-A6C34878D82A}">
                    <a16:rowId xmlns:a16="http://schemas.microsoft.com/office/drawing/2014/main" val="2521009316"/>
                  </a:ext>
                </a:extLst>
              </a:tr>
            </a:tbl>
          </a:graphicData>
        </a:graphic>
      </p:graphicFrame>
      <p:graphicFrame>
        <p:nvGraphicFramePr>
          <p:cNvPr id="7" name="Table 7">
            <a:extLst>
              <a:ext uri="{FF2B5EF4-FFF2-40B4-BE49-F238E27FC236}">
                <a16:creationId xmlns:a16="http://schemas.microsoft.com/office/drawing/2014/main" id="{C22180D0-C436-4A09-B2FB-057830952CBA}"/>
              </a:ext>
            </a:extLst>
          </p:cNvPr>
          <p:cNvGraphicFramePr>
            <a:graphicFrameLocks noGrp="1"/>
          </p:cNvGraphicFramePr>
          <p:nvPr>
            <p:extLst>
              <p:ext uri="{D42A27DB-BD31-4B8C-83A1-F6EECF244321}">
                <p14:modId xmlns:p14="http://schemas.microsoft.com/office/powerpoint/2010/main" val="360306316"/>
              </p:ext>
            </p:extLst>
          </p:nvPr>
        </p:nvGraphicFramePr>
        <p:xfrm>
          <a:off x="8063980" y="1536192"/>
          <a:ext cx="3918223" cy="4346772"/>
        </p:xfrm>
        <a:graphic>
          <a:graphicData uri="http://schemas.openxmlformats.org/drawingml/2006/table">
            <a:tbl>
              <a:tblPr firstRow="1" bandRow="1">
                <a:tableStyleId>{21E4AEA4-8DFA-4A89-87EB-49C32662AFE0}</a:tableStyleId>
              </a:tblPr>
              <a:tblGrid>
                <a:gridCol w="3918223">
                  <a:extLst>
                    <a:ext uri="{9D8B030D-6E8A-4147-A177-3AD203B41FA5}">
                      <a16:colId xmlns:a16="http://schemas.microsoft.com/office/drawing/2014/main" val="61992480"/>
                    </a:ext>
                  </a:extLst>
                </a:gridCol>
              </a:tblGrid>
              <a:tr h="554208">
                <a:tc>
                  <a:txBody>
                    <a:bodyPr/>
                    <a:lstStyle/>
                    <a:p>
                      <a:r>
                        <a:rPr lang="en-GB" sz="2000"/>
                        <a:t>Priorities for place</a:t>
                      </a:r>
                    </a:p>
                  </a:txBody>
                  <a:tcPr/>
                </a:tc>
                <a:extLst>
                  <a:ext uri="{0D108BD9-81ED-4DB2-BD59-A6C34878D82A}">
                    <a16:rowId xmlns:a16="http://schemas.microsoft.com/office/drawing/2014/main" val="1347341426"/>
                  </a:ext>
                </a:extLst>
              </a:tr>
              <a:tr h="1340968">
                <a:tc>
                  <a:txBody>
                    <a:bodyPr/>
                    <a:lstStyle/>
                    <a:p>
                      <a:r>
                        <a:rPr lang="en-GB">
                          <a:solidFill>
                            <a:schemeClr val="accent6"/>
                          </a:solidFill>
                        </a:rPr>
                        <a:t>7. Creating well designed and attractive places, and promoting the health and social wellbeing of communities</a:t>
                      </a:r>
                    </a:p>
                  </a:txBody>
                  <a:tcPr/>
                </a:tc>
                <a:extLst>
                  <a:ext uri="{0D108BD9-81ED-4DB2-BD59-A6C34878D82A}">
                    <a16:rowId xmlns:a16="http://schemas.microsoft.com/office/drawing/2014/main" val="1493210258"/>
                  </a:ext>
                </a:extLst>
              </a:tr>
              <a:tr h="1138273">
                <a:tc>
                  <a:txBody>
                    <a:bodyPr/>
                    <a:lstStyle/>
                    <a:p>
                      <a:r>
                        <a:rPr lang="en-GB">
                          <a:solidFill>
                            <a:schemeClr val="accent6"/>
                          </a:solidFill>
                        </a:rPr>
                        <a:t>8. Delivering new and improved strategic and local infrastructure</a:t>
                      </a:r>
                    </a:p>
                    <a:p>
                      <a:endParaRPr lang="en-GB">
                        <a:solidFill>
                          <a:schemeClr val="accent6"/>
                        </a:solidFill>
                      </a:endParaRPr>
                    </a:p>
                  </a:txBody>
                  <a:tcPr/>
                </a:tc>
                <a:extLst>
                  <a:ext uri="{0D108BD9-81ED-4DB2-BD59-A6C34878D82A}">
                    <a16:rowId xmlns:a16="http://schemas.microsoft.com/office/drawing/2014/main" val="3542700744"/>
                  </a:ext>
                </a:extLst>
              </a:tr>
              <a:tr h="1313323">
                <a:tc>
                  <a:txBody>
                    <a:bodyPr/>
                    <a:lstStyle/>
                    <a:p>
                      <a:r>
                        <a:rPr lang="en-GB">
                          <a:solidFill>
                            <a:schemeClr val="accent6"/>
                          </a:solidFill>
                        </a:rPr>
                        <a:t>9. Encouraging resilience in retail, leisure, commercial and cultural development</a:t>
                      </a:r>
                    </a:p>
                  </a:txBody>
                  <a:tcPr/>
                </a:tc>
                <a:extLst>
                  <a:ext uri="{0D108BD9-81ED-4DB2-BD59-A6C34878D82A}">
                    <a16:rowId xmlns:a16="http://schemas.microsoft.com/office/drawing/2014/main" val="4171029640"/>
                  </a:ext>
                </a:extLst>
              </a:tr>
            </a:tbl>
          </a:graphicData>
        </a:graphic>
      </p:graphicFrame>
    </p:spTree>
    <p:extLst>
      <p:ext uri="{BB962C8B-B14F-4D97-AF65-F5344CB8AC3E}">
        <p14:creationId xmlns:p14="http://schemas.microsoft.com/office/powerpoint/2010/main" val="617366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518BC-2863-45A0-AD02-F8F7C81D70EC}"/>
              </a:ext>
            </a:extLst>
          </p:cNvPr>
          <p:cNvSpPr>
            <a:spLocks noGrp="1"/>
          </p:cNvSpPr>
          <p:nvPr>
            <p:ph type="title"/>
          </p:nvPr>
        </p:nvSpPr>
        <p:spPr/>
        <p:txBody>
          <a:bodyPr>
            <a:normAutofit fontScale="90000"/>
          </a:bodyPr>
          <a:lstStyle/>
          <a:p>
            <a:r>
              <a:rPr lang="en-GB"/>
              <a:t>New Vision</a:t>
            </a:r>
          </a:p>
        </p:txBody>
      </p:sp>
      <p:sp>
        <p:nvSpPr>
          <p:cNvPr id="2" name="Thought Bubble: Cloud 1">
            <a:extLst>
              <a:ext uri="{FF2B5EF4-FFF2-40B4-BE49-F238E27FC236}">
                <a16:creationId xmlns:a16="http://schemas.microsoft.com/office/drawing/2014/main" id="{2679A38B-FBC6-49AB-AA85-9B9C2292E0B4}"/>
              </a:ext>
            </a:extLst>
          </p:cNvPr>
          <p:cNvSpPr/>
          <p:nvPr/>
        </p:nvSpPr>
        <p:spPr>
          <a:xfrm>
            <a:off x="761999" y="1511808"/>
            <a:ext cx="9809968" cy="4429344"/>
          </a:xfrm>
          <a:prstGeom prst="cloudCallou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BF9703A-844C-4C72-84CA-D8990B768244}"/>
              </a:ext>
            </a:extLst>
          </p:cNvPr>
          <p:cNvSpPr txBox="1"/>
          <p:nvPr/>
        </p:nvSpPr>
        <p:spPr>
          <a:xfrm>
            <a:off x="2447376" y="2287992"/>
            <a:ext cx="663399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panose="020B0604020202020204"/>
                <a:ea typeface="+mj-lt"/>
                <a:cs typeface="Arial" panose="020B0604020202020204"/>
              </a:rPr>
              <a:t>Guiding Chelmsford’s growth towards a greener, fairer and </a:t>
            </a:r>
            <a:r>
              <a:rPr lang="en-US" sz="4000" b="1">
                <a:solidFill>
                  <a:srgbClr val="FFFFFF"/>
                </a:solidFill>
                <a:latin typeface="Arial" panose="020B0604020202020204"/>
                <a:ea typeface="+mj-lt"/>
                <a:cs typeface="Arial" panose="020B0604020202020204"/>
              </a:rPr>
              <a:t>more connected community</a:t>
            </a:r>
            <a:endParaRPr kumimoji="0" lang="en-US" sz="4000" b="1" i="0" u="none" strike="noStrike" kern="1200" cap="none" spc="0" normalizeH="0" baseline="0" noProof="0">
              <a:ln>
                <a:noFill/>
              </a:ln>
              <a:solidFill>
                <a:srgbClr val="FFFFFF"/>
              </a:solidFill>
              <a:effectLst/>
              <a:uLnTx/>
              <a:uFillTx/>
              <a:latin typeface="Arial" panose="020B0604020202020204"/>
              <a:ea typeface="+mj-lt"/>
              <a:cs typeface="Arial" panose="020B0604020202020204"/>
            </a:endParaRPr>
          </a:p>
        </p:txBody>
      </p:sp>
    </p:spTree>
    <p:extLst>
      <p:ext uri="{BB962C8B-B14F-4D97-AF65-F5344CB8AC3E}">
        <p14:creationId xmlns:p14="http://schemas.microsoft.com/office/powerpoint/2010/main" val="2152274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25229-71E9-FE7B-9546-EAE37C39E9D2}"/>
              </a:ext>
            </a:extLst>
          </p:cNvPr>
          <p:cNvSpPr>
            <a:spLocks noGrp="1"/>
          </p:cNvSpPr>
          <p:nvPr>
            <p:ph type="title"/>
          </p:nvPr>
        </p:nvSpPr>
        <p:spPr/>
        <p:txBody>
          <a:bodyPr>
            <a:normAutofit fontScale="90000"/>
          </a:bodyPr>
          <a:lstStyle/>
          <a:p>
            <a:r>
              <a:rPr lang="en-GB"/>
              <a:t>New Strategic and Development Management Policies</a:t>
            </a:r>
          </a:p>
        </p:txBody>
      </p:sp>
      <p:sp>
        <p:nvSpPr>
          <p:cNvPr id="8" name="TextBox 7">
            <a:extLst>
              <a:ext uri="{FF2B5EF4-FFF2-40B4-BE49-F238E27FC236}">
                <a16:creationId xmlns:a16="http://schemas.microsoft.com/office/drawing/2014/main" id="{3E7E1868-8F92-8E6A-804F-C5FDEF82F4C1}"/>
              </a:ext>
            </a:extLst>
          </p:cNvPr>
          <p:cNvSpPr txBox="1"/>
          <p:nvPr/>
        </p:nvSpPr>
        <p:spPr>
          <a:xfrm>
            <a:off x="275749" y="1209640"/>
            <a:ext cx="11459687" cy="5875455"/>
          </a:xfrm>
          <a:prstGeom prst="rect">
            <a:avLst/>
          </a:prstGeom>
          <a:noFill/>
        </p:spPr>
        <p:txBody>
          <a:bodyPr wrap="square" rtlCol="0">
            <a:spAutoFit/>
          </a:bodyPr>
          <a:lstStyle/>
          <a:p>
            <a:pPr>
              <a:lnSpc>
                <a:spcPct val="107000"/>
              </a:lnSpc>
              <a:spcAft>
                <a:spcPts val="800"/>
              </a:spcAft>
            </a:pPr>
            <a:r>
              <a:rPr lang="en-GB" sz="2100" b="1" kern="100">
                <a:effectLst/>
                <a:ea typeface="Calibri" panose="020F0502020204030204" pitchFamily="34" charset="0"/>
                <a:cs typeface="Times New Roman" panose="02020603050405020304" pitchFamily="18" charset="0"/>
              </a:rPr>
              <a:t>S14 Health and Wellbeing </a:t>
            </a:r>
            <a:r>
              <a:rPr lang="en-GB" sz="2100" kern="100">
                <a:effectLst/>
                <a:ea typeface="Calibri" panose="020F0502020204030204" pitchFamily="34" charset="0"/>
                <a:cs typeface="Times New Roman" panose="02020603050405020304" pitchFamily="18" charset="0"/>
              </a:rPr>
              <a:t>– promotes improvements in the health and wellbeing of residents and communities, promotes more active and healthier lifestyles and a reduction in health inequalities</a:t>
            </a:r>
          </a:p>
          <a:p>
            <a:pPr>
              <a:lnSpc>
                <a:spcPct val="107000"/>
              </a:lnSpc>
              <a:spcAft>
                <a:spcPts val="800"/>
              </a:spcAft>
            </a:pPr>
            <a:r>
              <a:rPr lang="en-GB" sz="2100" b="1" kern="100">
                <a:effectLst/>
                <a:ea typeface="Calibri" panose="020F0502020204030204" pitchFamily="34" charset="0"/>
                <a:cs typeface="Times New Roman" panose="02020603050405020304" pitchFamily="18" charset="0"/>
              </a:rPr>
              <a:t>S15 Creating Successful Places </a:t>
            </a:r>
            <a:r>
              <a:rPr lang="en-GB" sz="2100" kern="100">
                <a:effectLst/>
                <a:ea typeface="Calibri" panose="020F0502020204030204" pitchFamily="34" charset="0"/>
                <a:cs typeface="Times New Roman" panose="02020603050405020304" pitchFamily="18" charset="0"/>
              </a:rPr>
              <a:t>– supports creation of successful new places where people want to live, work, visit and study and for developments to make a positive contribution to the character and appearance of the locality</a:t>
            </a:r>
          </a:p>
          <a:p>
            <a:pPr>
              <a:lnSpc>
                <a:spcPct val="107000"/>
              </a:lnSpc>
              <a:spcAft>
                <a:spcPts val="800"/>
              </a:spcAft>
            </a:pPr>
            <a:r>
              <a:rPr lang="en-GB" sz="2100" b="1" kern="100">
                <a:effectLst/>
                <a:ea typeface="Calibri" panose="020F0502020204030204" pitchFamily="34" charset="0"/>
                <a:cs typeface="Times New Roman" panose="02020603050405020304" pitchFamily="18" charset="0"/>
              </a:rPr>
              <a:t>S16 Connectivity and Travel </a:t>
            </a:r>
            <a:r>
              <a:rPr lang="en-GB" sz="2100" kern="100">
                <a:effectLst/>
                <a:ea typeface="Calibri" panose="020F0502020204030204" pitchFamily="34" charset="0"/>
                <a:cs typeface="Times New Roman" panose="02020603050405020304" pitchFamily="18" charset="0"/>
              </a:rPr>
              <a:t>– maximises opportunities for active and sustainable travel, facilitates a shift away from fossil fuelled powered vehicles and a reduction in the need for travel</a:t>
            </a:r>
          </a:p>
          <a:p>
            <a:pPr>
              <a:lnSpc>
                <a:spcPct val="107000"/>
              </a:lnSpc>
              <a:spcAft>
                <a:spcPts val="800"/>
              </a:spcAft>
            </a:pPr>
            <a:r>
              <a:rPr lang="en-GB" sz="2100" b="1" kern="100">
                <a:effectLst/>
                <a:ea typeface="Calibri" panose="020F0502020204030204" pitchFamily="34" charset="0"/>
                <a:cs typeface="Times New Roman" panose="02020603050405020304" pitchFamily="18" charset="0"/>
              </a:rPr>
              <a:t>S17 Future of Chelmsford City Centre </a:t>
            </a:r>
            <a:r>
              <a:rPr lang="en-GB" sz="2100" kern="100">
                <a:effectLst/>
                <a:ea typeface="Calibri" panose="020F0502020204030204" pitchFamily="34" charset="0"/>
                <a:cs typeface="Times New Roman" panose="02020603050405020304" pitchFamily="18" charset="0"/>
              </a:rPr>
              <a:t>– promotes a new vibrancy for the City Centre through diversification, regeneration, and improvement</a:t>
            </a:r>
          </a:p>
          <a:p>
            <a:pPr>
              <a:lnSpc>
                <a:spcPct val="107000"/>
              </a:lnSpc>
              <a:spcAft>
                <a:spcPts val="800"/>
              </a:spcAft>
            </a:pPr>
            <a:r>
              <a:rPr lang="en-GB" sz="2100" b="1">
                <a:solidFill>
                  <a:srgbClr val="6D2077"/>
                </a:solidFill>
                <a:effectLst/>
                <a:ea typeface="Calibri" panose="020F0502020204030204" pitchFamily="34" charset="0"/>
              </a:rPr>
              <a:t>DM31 Net Zero Carbon Development (In Operation)</a:t>
            </a:r>
            <a:r>
              <a:rPr lang="en-GB" sz="2100">
                <a:solidFill>
                  <a:srgbClr val="6D2077"/>
                </a:solidFill>
                <a:effectLst/>
                <a:ea typeface="Calibri" panose="020F0502020204030204" pitchFamily="34" charset="0"/>
              </a:rPr>
              <a:t> – requires all new buildings to be designed and built to net zero carbon in operation, designed to be </a:t>
            </a:r>
            <a:r>
              <a:rPr lang="en-GB" sz="2100"/>
              <a:t>ultra-low energy, fossil fuel free, and generate renewable energy on-site to at least match annual energy use.</a:t>
            </a:r>
          </a:p>
          <a:p>
            <a:pPr>
              <a:lnSpc>
                <a:spcPct val="107000"/>
              </a:lnSpc>
              <a:spcAft>
                <a:spcPts val="800"/>
              </a:spcAft>
            </a:pPr>
            <a:endParaRPr lang="en-GB" sz="2400" kern="100">
              <a:effectLs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436645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78C3-780D-D106-DA48-F71340873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AE79A-E4F7-11D1-9FBF-D28F6B4E70D8}"/>
              </a:ext>
            </a:extLst>
          </p:cNvPr>
          <p:cNvSpPr>
            <a:spLocks noGrp="1"/>
          </p:cNvSpPr>
          <p:nvPr>
            <p:ph type="title"/>
          </p:nvPr>
        </p:nvSpPr>
        <p:spPr>
          <a:prstGeom prst="round1Rect">
            <a:avLst>
              <a:gd name="adj" fmla="val 50000"/>
            </a:avLst>
          </a:prstGeom>
        </p:spPr>
        <p:txBody>
          <a:bodyPr>
            <a:noAutofit/>
          </a:bodyPr>
          <a:lstStyle/>
          <a:p>
            <a:r>
              <a:rPr lang="en-US"/>
              <a:t>Spatial Strategy (SP7) Key Diagram</a:t>
            </a:r>
          </a:p>
        </p:txBody>
      </p:sp>
      <p:pic>
        <p:nvPicPr>
          <p:cNvPr id="5" name="Picture 4">
            <a:extLst>
              <a:ext uri="{FF2B5EF4-FFF2-40B4-BE49-F238E27FC236}">
                <a16:creationId xmlns:a16="http://schemas.microsoft.com/office/drawing/2014/main" id="{C9A8AF1D-400C-E21A-1F8C-BCE6BC877D69}"/>
              </a:ext>
            </a:extLst>
          </p:cNvPr>
          <p:cNvPicPr>
            <a:picLocks noChangeAspect="1"/>
          </p:cNvPicPr>
          <p:nvPr/>
        </p:nvPicPr>
        <p:blipFill>
          <a:blip r:embed="rId3"/>
          <a:stretch>
            <a:fillRect/>
          </a:stretch>
        </p:blipFill>
        <p:spPr>
          <a:xfrm>
            <a:off x="5400000" y="132286"/>
            <a:ext cx="6272633" cy="6725714"/>
          </a:xfrm>
          <a:prstGeom prst="rect">
            <a:avLst/>
          </a:prstGeom>
        </p:spPr>
      </p:pic>
      <p:sp>
        <p:nvSpPr>
          <p:cNvPr id="6" name="TextBox 5">
            <a:extLst>
              <a:ext uri="{FF2B5EF4-FFF2-40B4-BE49-F238E27FC236}">
                <a16:creationId xmlns:a16="http://schemas.microsoft.com/office/drawing/2014/main" id="{8D5E0D13-ACE7-9B44-798F-EAF5933D84A9}"/>
              </a:ext>
            </a:extLst>
          </p:cNvPr>
          <p:cNvSpPr txBox="1"/>
          <p:nvPr/>
        </p:nvSpPr>
        <p:spPr>
          <a:xfrm>
            <a:off x="519367" y="1520042"/>
            <a:ext cx="5050160"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a:t>3 Growth Areas retained</a:t>
            </a:r>
          </a:p>
          <a:p>
            <a:pPr marL="285750" indent="-285750">
              <a:buFont typeface="Arial" panose="020B0604020202020204" pitchFamily="34" charset="0"/>
              <a:buChar char="•"/>
            </a:pPr>
            <a:r>
              <a:rPr lang="en-GB" sz="2400"/>
              <a:t>Green Belt unchanged</a:t>
            </a:r>
          </a:p>
          <a:p>
            <a:pPr marL="285750" indent="-285750">
              <a:buFont typeface="Arial" panose="020B0604020202020204" pitchFamily="34" charset="0"/>
              <a:buChar char="•"/>
            </a:pPr>
            <a:r>
              <a:rPr lang="en-GB" sz="2400"/>
              <a:t>Green Wedges maintained</a:t>
            </a:r>
            <a:endParaRPr lang="en-GB" sz="2400">
              <a:cs typeface="Arial"/>
            </a:endParaRPr>
          </a:p>
          <a:p>
            <a:pPr marL="285750" indent="-285750">
              <a:buFont typeface="Arial" panose="020B0604020202020204" pitchFamily="34" charset="0"/>
              <a:buChar char="•"/>
            </a:pPr>
            <a:r>
              <a:rPr lang="en-GB" sz="2400"/>
              <a:t>New development focus in Chelmsford City Centre, East Chelmsford and sustainable villages</a:t>
            </a:r>
            <a:endParaRPr lang="en-GB" sz="2400">
              <a:cs typeface="Arial"/>
            </a:endParaRPr>
          </a:p>
        </p:txBody>
      </p:sp>
      <p:pic>
        <p:nvPicPr>
          <p:cNvPr id="4" name="Picture 3">
            <a:extLst>
              <a:ext uri="{FF2B5EF4-FFF2-40B4-BE49-F238E27FC236}">
                <a16:creationId xmlns:a16="http://schemas.microsoft.com/office/drawing/2014/main" id="{7400FCA8-7BF7-A266-1C28-11274224C7A1}"/>
              </a:ext>
            </a:extLst>
          </p:cNvPr>
          <p:cNvPicPr>
            <a:picLocks noChangeAspect="1"/>
          </p:cNvPicPr>
          <p:nvPr/>
        </p:nvPicPr>
        <p:blipFill>
          <a:blip r:embed="rId4"/>
          <a:stretch>
            <a:fillRect/>
          </a:stretch>
        </p:blipFill>
        <p:spPr>
          <a:xfrm>
            <a:off x="179356" y="4738255"/>
            <a:ext cx="7160115" cy="1484414"/>
          </a:xfrm>
          <a:prstGeom prst="rect">
            <a:avLst/>
          </a:prstGeom>
        </p:spPr>
      </p:pic>
    </p:spTree>
    <p:extLst>
      <p:ext uri="{BB962C8B-B14F-4D97-AF65-F5344CB8AC3E}">
        <p14:creationId xmlns:p14="http://schemas.microsoft.com/office/powerpoint/2010/main" val="728499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99997-4E15-A98B-2825-E5DC4CD74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DCD6F-1E0C-852B-6A15-AD5737EB4B61}"/>
              </a:ext>
            </a:extLst>
          </p:cNvPr>
          <p:cNvSpPr>
            <a:spLocks noGrp="1"/>
          </p:cNvSpPr>
          <p:nvPr>
            <p:ph type="title"/>
          </p:nvPr>
        </p:nvSpPr>
        <p:spPr>
          <a:prstGeom prst="round1Rect">
            <a:avLst>
              <a:gd name="adj" fmla="val 50000"/>
            </a:avLst>
          </a:prstGeom>
        </p:spPr>
        <p:txBody>
          <a:bodyPr>
            <a:noAutofit/>
          </a:bodyPr>
          <a:lstStyle/>
          <a:p>
            <a:r>
              <a:rPr lang="en-US"/>
              <a:t>Growth Area 1 – New Development Sites</a:t>
            </a:r>
          </a:p>
        </p:txBody>
      </p:sp>
      <p:sp>
        <p:nvSpPr>
          <p:cNvPr id="4" name="TextBox 3">
            <a:extLst>
              <a:ext uri="{FF2B5EF4-FFF2-40B4-BE49-F238E27FC236}">
                <a16:creationId xmlns:a16="http://schemas.microsoft.com/office/drawing/2014/main" id="{96B5571D-E908-8FB5-30AE-2992638E7A8F}"/>
              </a:ext>
            </a:extLst>
          </p:cNvPr>
          <p:cNvSpPr txBox="1"/>
          <p:nvPr/>
        </p:nvSpPr>
        <p:spPr>
          <a:xfrm>
            <a:off x="3048000" y="324738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Location/Settlement </a:t>
            </a:r>
          </a:p>
        </p:txBody>
      </p:sp>
      <p:graphicFrame>
        <p:nvGraphicFramePr>
          <p:cNvPr id="5" name="Table 4">
            <a:extLst>
              <a:ext uri="{FF2B5EF4-FFF2-40B4-BE49-F238E27FC236}">
                <a16:creationId xmlns:a16="http://schemas.microsoft.com/office/drawing/2014/main" id="{A0BFEE02-D21A-CD2B-1C98-4B1889CA4E8C}"/>
              </a:ext>
            </a:extLst>
          </p:cNvPr>
          <p:cNvGraphicFramePr>
            <a:graphicFrameLocks noGrp="1"/>
          </p:cNvGraphicFramePr>
          <p:nvPr>
            <p:extLst>
              <p:ext uri="{D42A27DB-BD31-4B8C-83A1-F6EECF244321}">
                <p14:modId xmlns:p14="http://schemas.microsoft.com/office/powerpoint/2010/main" val="1402923326"/>
              </p:ext>
            </p:extLst>
          </p:nvPr>
        </p:nvGraphicFramePr>
        <p:xfrm>
          <a:off x="519684" y="1457325"/>
          <a:ext cx="11152632" cy="3943349"/>
        </p:xfrm>
        <a:graphic>
          <a:graphicData uri="http://schemas.openxmlformats.org/drawingml/2006/table">
            <a:tbl>
              <a:tblPr firstRow="1" bandRow="1">
                <a:tableStyleId>{073A0DAA-6AF3-43AB-8588-CEC1D06C72B9}</a:tableStyleId>
              </a:tblPr>
              <a:tblGrid>
                <a:gridCol w="5962977">
                  <a:extLst>
                    <a:ext uri="{9D8B030D-6E8A-4147-A177-3AD203B41FA5}">
                      <a16:colId xmlns:a16="http://schemas.microsoft.com/office/drawing/2014/main" val="24829139"/>
                    </a:ext>
                  </a:extLst>
                </a:gridCol>
                <a:gridCol w="5189655">
                  <a:extLst>
                    <a:ext uri="{9D8B030D-6E8A-4147-A177-3AD203B41FA5}">
                      <a16:colId xmlns:a16="http://schemas.microsoft.com/office/drawing/2014/main" val="205736549"/>
                    </a:ext>
                  </a:extLst>
                </a:gridCol>
              </a:tblGrid>
              <a:tr h="615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rPr>
                        <a:t>Chelmsford City Centre and Urban Area</a:t>
                      </a:r>
                    </a:p>
                    <a:p>
                      <a:endParaRPr lang="en-US" sz="2400"/>
                    </a:p>
                  </a:txBody>
                  <a:tcPr/>
                </a:tc>
                <a:tc>
                  <a:txBody>
                    <a:bodyPr/>
                    <a:lstStyle/>
                    <a:p>
                      <a:r>
                        <a:rPr lang="en-US" sz="2400"/>
                        <a:t>Proposal</a:t>
                      </a:r>
                    </a:p>
                  </a:txBody>
                  <a:tcPr/>
                </a:tc>
                <a:extLst>
                  <a:ext uri="{0D108BD9-81ED-4DB2-BD59-A6C34878D82A}">
                    <a16:rowId xmlns:a16="http://schemas.microsoft.com/office/drawing/2014/main" val="2091940603"/>
                  </a:ext>
                </a:extLst>
              </a:tr>
              <a:tr h="422909">
                <a:tc>
                  <a:txBody>
                    <a:bodyPr/>
                    <a:lstStyle/>
                    <a:p>
                      <a:r>
                        <a:rPr lang="en-US" sz="2400">
                          <a:solidFill>
                            <a:srgbClr val="6D2077"/>
                          </a:solidFill>
                        </a:rPr>
                        <a:t>Meadows Shopping Centre (Site 1w)</a:t>
                      </a:r>
                    </a:p>
                  </a:txBody>
                  <a:tcPr/>
                </a:tc>
                <a:tc>
                  <a:txBody>
                    <a:bodyPr/>
                    <a:lstStyle/>
                    <a:p>
                      <a:pPr marL="0" lvl="0" indent="0" algn="l">
                        <a:lnSpc>
                          <a:spcPct val="100000"/>
                        </a:lnSpc>
                        <a:buNone/>
                      </a:pPr>
                      <a:r>
                        <a:rPr lang="en-US" sz="2400" b="1">
                          <a:solidFill>
                            <a:srgbClr val="6D2077"/>
                          </a:solidFill>
                        </a:rPr>
                        <a:t>350 new homes and mixed uses</a:t>
                      </a:r>
                    </a:p>
                  </a:txBody>
                  <a:tcPr/>
                </a:tc>
                <a:extLst>
                  <a:ext uri="{0D108BD9-81ED-4DB2-BD59-A6C34878D82A}">
                    <a16:rowId xmlns:a16="http://schemas.microsoft.com/office/drawing/2014/main" val="912917781"/>
                  </a:ext>
                </a:extLst>
              </a:tr>
              <a:tr h="422909">
                <a:tc>
                  <a:txBody>
                    <a:bodyPr/>
                    <a:lstStyle/>
                    <a:p>
                      <a:r>
                        <a:rPr lang="en-US" sz="2400">
                          <a:solidFill>
                            <a:srgbClr val="6D2077"/>
                          </a:solidFill>
                        </a:rPr>
                        <a:t>Former Kay-Metzeler Premises, New Street (Site 1x)</a:t>
                      </a:r>
                    </a:p>
                  </a:txBody>
                  <a:tcPr/>
                </a:tc>
                <a:tc>
                  <a:txBody>
                    <a:bodyPr/>
                    <a:lstStyle/>
                    <a:p>
                      <a:pPr marL="0" lvl="0" indent="0" algn="l">
                        <a:lnSpc>
                          <a:spcPct val="100000"/>
                        </a:lnSpc>
                        <a:buNone/>
                      </a:pPr>
                      <a:r>
                        <a:rPr lang="en-US" sz="2400" b="1">
                          <a:solidFill>
                            <a:srgbClr val="6D2077"/>
                          </a:solidFill>
                        </a:rPr>
                        <a:t>185 new homes</a:t>
                      </a:r>
                    </a:p>
                  </a:txBody>
                  <a:tcPr/>
                </a:tc>
                <a:extLst>
                  <a:ext uri="{0D108BD9-81ED-4DB2-BD59-A6C34878D82A}">
                    <a16:rowId xmlns:a16="http://schemas.microsoft.com/office/drawing/2014/main" val="2020295977"/>
                  </a:ext>
                </a:extLst>
              </a:tr>
              <a:tr h="439641">
                <a:tc>
                  <a:txBody>
                    <a:bodyPr/>
                    <a:lstStyle/>
                    <a:p>
                      <a:r>
                        <a:rPr lang="en-US" sz="2400">
                          <a:solidFill>
                            <a:srgbClr val="6D2077"/>
                          </a:solidFill>
                        </a:rPr>
                        <a:t>Marriages Mill, Hoffmans Way (Site 1y)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6D2077"/>
                          </a:solidFill>
                        </a:rPr>
                        <a:t>100 new homes</a:t>
                      </a:r>
                    </a:p>
                  </a:txBody>
                  <a:tcPr/>
                </a:tc>
                <a:extLst>
                  <a:ext uri="{0D108BD9-81ED-4DB2-BD59-A6C34878D82A}">
                    <a16:rowId xmlns:a16="http://schemas.microsoft.com/office/drawing/2014/main" val="2813843676"/>
                  </a:ext>
                </a:extLst>
              </a:tr>
              <a:tr h="422909">
                <a:tc>
                  <a:txBody>
                    <a:bodyPr/>
                    <a:lstStyle/>
                    <a:p>
                      <a:pPr lvl="0">
                        <a:buNone/>
                      </a:pPr>
                      <a:r>
                        <a:rPr lang="en-US" sz="2400">
                          <a:solidFill>
                            <a:srgbClr val="6D2077"/>
                          </a:solidFill>
                        </a:rPr>
                        <a:t>Granary Car Park, Victoria Road (Site 1z)</a:t>
                      </a:r>
                    </a:p>
                  </a:txBody>
                  <a:tcPr/>
                </a:tc>
                <a:tc>
                  <a:txBody>
                    <a:bodyPr/>
                    <a:lstStyle/>
                    <a:p>
                      <a:pPr lvl="0">
                        <a:buNone/>
                      </a:pPr>
                      <a:r>
                        <a:rPr lang="en-US" sz="2400" b="1">
                          <a:solidFill>
                            <a:srgbClr val="6D2077"/>
                          </a:solidFill>
                        </a:rPr>
                        <a:t>60 new homes</a:t>
                      </a:r>
                    </a:p>
                  </a:txBody>
                  <a:tcPr/>
                </a:tc>
                <a:extLst>
                  <a:ext uri="{0D108BD9-81ED-4DB2-BD59-A6C34878D82A}">
                    <a16:rowId xmlns:a16="http://schemas.microsoft.com/office/drawing/2014/main" val="2136132363"/>
                  </a:ext>
                </a:extLst>
              </a:tr>
              <a:tr h="377189">
                <a:tc>
                  <a:txBody>
                    <a:bodyPr/>
                    <a:lstStyle/>
                    <a:p>
                      <a:r>
                        <a:rPr lang="en-US" sz="2400">
                          <a:solidFill>
                            <a:srgbClr val="6D2077"/>
                          </a:solidFill>
                        </a:rPr>
                        <a:t>Coval Lane Car Park (Site 1aa)</a:t>
                      </a:r>
                    </a:p>
                  </a:txBody>
                  <a:tcPr/>
                </a:tc>
                <a:tc>
                  <a:txBody>
                    <a:bodyPr/>
                    <a:lstStyle/>
                    <a:p>
                      <a:r>
                        <a:rPr lang="en-US" sz="2400" b="1">
                          <a:solidFill>
                            <a:srgbClr val="6D2077"/>
                          </a:solidFill>
                        </a:rPr>
                        <a:t>40 new homes</a:t>
                      </a:r>
                    </a:p>
                  </a:txBody>
                  <a:tcPr/>
                </a:tc>
                <a:extLst>
                  <a:ext uri="{0D108BD9-81ED-4DB2-BD59-A6C34878D82A}">
                    <a16:rowId xmlns:a16="http://schemas.microsoft.com/office/drawing/2014/main" val="2866271132"/>
                  </a:ext>
                </a:extLst>
              </a:tr>
              <a:tr h="468629">
                <a:tc>
                  <a:txBody>
                    <a:bodyPr/>
                    <a:lstStyle/>
                    <a:p>
                      <a:pPr lvl="0">
                        <a:buNone/>
                      </a:pPr>
                      <a:r>
                        <a:rPr lang="en-US" sz="2400">
                          <a:solidFill>
                            <a:srgbClr val="6D2077"/>
                          </a:solidFill>
                        </a:rPr>
                        <a:t>Glebe Road Car Park (Site 1bb)</a:t>
                      </a:r>
                    </a:p>
                  </a:txBody>
                  <a:tcPr/>
                </a:tc>
                <a:tc>
                  <a:txBody>
                    <a:bodyPr/>
                    <a:lstStyle/>
                    <a:p>
                      <a:pPr lvl="0">
                        <a:buNone/>
                      </a:pPr>
                      <a:r>
                        <a:rPr lang="en-US" sz="2400" b="1">
                          <a:solidFill>
                            <a:srgbClr val="6D2077"/>
                          </a:solidFill>
                        </a:rPr>
                        <a:t>12 new homes</a:t>
                      </a:r>
                    </a:p>
                  </a:txBody>
                  <a:tcPr/>
                </a:tc>
                <a:extLst>
                  <a:ext uri="{0D108BD9-81ED-4DB2-BD59-A6C34878D82A}">
                    <a16:rowId xmlns:a16="http://schemas.microsoft.com/office/drawing/2014/main" val="1437898481"/>
                  </a:ext>
                </a:extLst>
              </a:tr>
            </a:tbl>
          </a:graphicData>
        </a:graphic>
      </p:graphicFrame>
    </p:spTree>
    <p:extLst>
      <p:ext uri="{BB962C8B-B14F-4D97-AF65-F5344CB8AC3E}">
        <p14:creationId xmlns:p14="http://schemas.microsoft.com/office/powerpoint/2010/main" val="198110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8DE9-0610-7AE1-20C9-474A5678D4FB}"/>
              </a:ext>
            </a:extLst>
          </p:cNvPr>
          <p:cNvSpPr>
            <a:spLocks noGrp="1"/>
          </p:cNvSpPr>
          <p:nvPr>
            <p:ph type="title"/>
          </p:nvPr>
        </p:nvSpPr>
        <p:spPr/>
        <p:txBody>
          <a:bodyPr>
            <a:normAutofit fontScale="90000"/>
          </a:bodyPr>
          <a:lstStyle/>
          <a:p>
            <a:r>
              <a:rPr lang="en-GB"/>
              <a:t>Growth Area 1 - New Sites </a:t>
            </a:r>
          </a:p>
        </p:txBody>
      </p:sp>
      <p:pic>
        <p:nvPicPr>
          <p:cNvPr id="19" name="Content Placeholder 18">
            <a:extLst>
              <a:ext uri="{FF2B5EF4-FFF2-40B4-BE49-F238E27FC236}">
                <a16:creationId xmlns:a16="http://schemas.microsoft.com/office/drawing/2014/main" id="{9EA11598-02E4-94F3-7C02-0D8C08F9EC6A}"/>
              </a:ext>
            </a:extLst>
          </p:cNvPr>
          <p:cNvPicPr>
            <a:picLocks noGrp="1" noChangeAspect="1"/>
          </p:cNvPicPr>
          <p:nvPr>
            <p:ph sz="quarter" idx="10"/>
          </p:nvPr>
        </p:nvPicPr>
        <p:blipFill>
          <a:blip r:embed="rId3"/>
          <a:stretch>
            <a:fillRect/>
          </a:stretch>
        </p:blipFill>
        <p:spPr>
          <a:xfrm>
            <a:off x="269738" y="1099728"/>
            <a:ext cx="8412490" cy="5587859"/>
          </a:xfrm>
        </p:spPr>
      </p:pic>
      <p:pic>
        <p:nvPicPr>
          <p:cNvPr id="21" name="Graphic 20" descr="Star with solid fill">
            <a:extLst>
              <a:ext uri="{FF2B5EF4-FFF2-40B4-BE49-F238E27FC236}">
                <a16:creationId xmlns:a16="http://schemas.microsoft.com/office/drawing/2014/main" id="{A40AAAB6-A949-338F-ADE0-F18FB98D1D5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306819" y="1950720"/>
            <a:ext cx="338328" cy="338328"/>
          </a:xfrm>
          <a:prstGeom prst="rect">
            <a:avLst/>
          </a:prstGeom>
        </p:spPr>
      </p:pic>
      <p:pic>
        <p:nvPicPr>
          <p:cNvPr id="24" name="Picture 23">
            <a:extLst>
              <a:ext uri="{FF2B5EF4-FFF2-40B4-BE49-F238E27FC236}">
                <a16:creationId xmlns:a16="http://schemas.microsoft.com/office/drawing/2014/main" id="{D1F43A4F-EC55-6C7E-BEDF-47B253231A37}"/>
              </a:ext>
            </a:extLst>
          </p:cNvPr>
          <p:cNvPicPr>
            <a:picLocks noChangeAspect="1"/>
          </p:cNvPicPr>
          <p:nvPr/>
        </p:nvPicPr>
        <p:blipFill>
          <a:blip r:embed="rId6"/>
          <a:stretch>
            <a:fillRect/>
          </a:stretch>
        </p:blipFill>
        <p:spPr>
          <a:xfrm>
            <a:off x="4754865" y="1210041"/>
            <a:ext cx="341406" cy="341406"/>
          </a:xfrm>
          <a:prstGeom prst="rect">
            <a:avLst/>
          </a:prstGeom>
        </p:spPr>
      </p:pic>
      <p:pic>
        <p:nvPicPr>
          <p:cNvPr id="25" name="Picture 24">
            <a:extLst>
              <a:ext uri="{FF2B5EF4-FFF2-40B4-BE49-F238E27FC236}">
                <a16:creationId xmlns:a16="http://schemas.microsoft.com/office/drawing/2014/main" id="{A659C9C2-9FF7-F597-DE48-CCEC728A1D06}"/>
              </a:ext>
            </a:extLst>
          </p:cNvPr>
          <p:cNvPicPr>
            <a:picLocks noChangeAspect="1"/>
          </p:cNvPicPr>
          <p:nvPr/>
        </p:nvPicPr>
        <p:blipFill>
          <a:blip r:embed="rId6"/>
          <a:stretch>
            <a:fillRect/>
          </a:stretch>
        </p:blipFill>
        <p:spPr>
          <a:xfrm>
            <a:off x="731505" y="3444240"/>
            <a:ext cx="341406" cy="341406"/>
          </a:xfrm>
          <a:prstGeom prst="rect">
            <a:avLst/>
          </a:prstGeom>
        </p:spPr>
      </p:pic>
      <p:pic>
        <p:nvPicPr>
          <p:cNvPr id="26" name="Picture 25">
            <a:extLst>
              <a:ext uri="{FF2B5EF4-FFF2-40B4-BE49-F238E27FC236}">
                <a16:creationId xmlns:a16="http://schemas.microsoft.com/office/drawing/2014/main" id="{4C0DC5CD-7420-0D5E-79CE-CE677B78A669}"/>
              </a:ext>
            </a:extLst>
          </p:cNvPr>
          <p:cNvPicPr>
            <a:picLocks noChangeAspect="1"/>
          </p:cNvPicPr>
          <p:nvPr/>
        </p:nvPicPr>
        <p:blipFill>
          <a:blip r:embed="rId6"/>
          <a:stretch>
            <a:fillRect/>
          </a:stretch>
        </p:blipFill>
        <p:spPr>
          <a:xfrm>
            <a:off x="2670760" y="2289048"/>
            <a:ext cx="341406" cy="341406"/>
          </a:xfrm>
          <a:prstGeom prst="rect">
            <a:avLst/>
          </a:prstGeom>
        </p:spPr>
      </p:pic>
      <p:pic>
        <p:nvPicPr>
          <p:cNvPr id="27" name="Picture 26">
            <a:extLst>
              <a:ext uri="{FF2B5EF4-FFF2-40B4-BE49-F238E27FC236}">
                <a16:creationId xmlns:a16="http://schemas.microsoft.com/office/drawing/2014/main" id="{C54FA469-4B94-5633-3429-B532269DCBC3}"/>
              </a:ext>
            </a:extLst>
          </p:cNvPr>
          <p:cNvPicPr>
            <a:picLocks noChangeAspect="1"/>
          </p:cNvPicPr>
          <p:nvPr/>
        </p:nvPicPr>
        <p:blipFill>
          <a:blip r:embed="rId6"/>
          <a:stretch>
            <a:fillRect/>
          </a:stretch>
        </p:blipFill>
        <p:spPr>
          <a:xfrm>
            <a:off x="4645147" y="4855449"/>
            <a:ext cx="341406" cy="341406"/>
          </a:xfrm>
          <a:prstGeom prst="rect">
            <a:avLst/>
          </a:prstGeom>
        </p:spPr>
      </p:pic>
      <p:pic>
        <p:nvPicPr>
          <p:cNvPr id="28" name="Picture 27">
            <a:extLst>
              <a:ext uri="{FF2B5EF4-FFF2-40B4-BE49-F238E27FC236}">
                <a16:creationId xmlns:a16="http://schemas.microsoft.com/office/drawing/2014/main" id="{089AA37A-6554-DDD5-FA99-0EA83888CED1}"/>
              </a:ext>
            </a:extLst>
          </p:cNvPr>
          <p:cNvPicPr>
            <a:picLocks noChangeAspect="1"/>
          </p:cNvPicPr>
          <p:nvPr/>
        </p:nvPicPr>
        <p:blipFill>
          <a:blip r:embed="rId6"/>
          <a:stretch>
            <a:fillRect/>
          </a:stretch>
        </p:blipFill>
        <p:spPr>
          <a:xfrm>
            <a:off x="5754594" y="2630454"/>
            <a:ext cx="341406" cy="341406"/>
          </a:xfrm>
          <a:prstGeom prst="rect">
            <a:avLst/>
          </a:prstGeom>
        </p:spPr>
      </p:pic>
      <p:sp>
        <p:nvSpPr>
          <p:cNvPr id="4" name="TextBox 3">
            <a:extLst>
              <a:ext uri="{FF2B5EF4-FFF2-40B4-BE49-F238E27FC236}">
                <a16:creationId xmlns:a16="http://schemas.microsoft.com/office/drawing/2014/main" id="{CD26EF32-1DDA-87E2-E850-9EE54ED02D51}"/>
              </a:ext>
            </a:extLst>
          </p:cNvPr>
          <p:cNvSpPr txBox="1"/>
          <p:nvPr/>
        </p:nvSpPr>
        <p:spPr>
          <a:xfrm>
            <a:off x="5400000" y="495000"/>
            <a:ext cx="3586838" cy="461665"/>
          </a:xfrm>
          <a:prstGeom prst="rect">
            <a:avLst/>
          </a:prstGeom>
          <a:noFill/>
        </p:spPr>
        <p:txBody>
          <a:bodyPr wrap="square" rtlCol="0">
            <a:spAutoFit/>
          </a:bodyPr>
          <a:lstStyle/>
          <a:p>
            <a:r>
              <a:rPr lang="en-GB" sz="2400"/>
              <a:t>Chelmsford City Centre</a:t>
            </a:r>
          </a:p>
        </p:txBody>
      </p:sp>
      <p:pic>
        <p:nvPicPr>
          <p:cNvPr id="3" name="Picture 2">
            <a:extLst>
              <a:ext uri="{FF2B5EF4-FFF2-40B4-BE49-F238E27FC236}">
                <a16:creationId xmlns:a16="http://schemas.microsoft.com/office/drawing/2014/main" id="{929E5ED6-6C16-9E35-7C23-F01D433E1BD7}"/>
              </a:ext>
            </a:extLst>
          </p:cNvPr>
          <p:cNvPicPr>
            <a:picLocks noChangeAspect="1"/>
          </p:cNvPicPr>
          <p:nvPr/>
        </p:nvPicPr>
        <p:blipFill>
          <a:blip r:embed="rId6"/>
          <a:stretch>
            <a:fillRect/>
          </a:stretch>
        </p:blipFill>
        <p:spPr>
          <a:xfrm>
            <a:off x="9619166" y="2930683"/>
            <a:ext cx="341406" cy="341406"/>
          </a:xfrm>
          <a:prstGeom prst="rect">
            <a:avLst/>
          </a:prstGeom>
        </p:spPr>
      </p:pic>
      <p:sp>
        <p:nvSpPr>
          <p:cNvPr id="5" name="TextBox 4">
            <a:extLst>
              <a:ext uri="{FF2B5EF4-FFF2-40B4-BE49-F238E27FC236}">
                <a16:creationId xmlns:a16="http://schemas.microsoft.com/office/drawing/2014/main" id="{DA325BCF-340D-F1D0-67F4-DDC4646A1D10}"/>
              </a:ext>
            </a:extLst>
          </p:cNvPr>
          <p:cNvSpPr txBox="1"/>
          <p:nvPr/>
        </p:nvSpPr>
        <p:spPr>
          <a:xfrm>
            <a:off x="10273426" y="2786853"/>
            <a:ext cx="1626919" cy="646331"/>
          </a:xfrm>
          <a:prstGeom prst="rect">
            <a:avLst/>
          </a:prstGeom>
          <a:noFill/>
        </p:spPr>
        <p:txBody>
          <a:bodyPr wrap="square" rtlCol="0">
            <a:spAutoFit/>
          </a:bodyPr>
          <a:lstStyle/>
          <a:p>
            <a:r>
              <a:rPr lang="en-GB"/>
              <a:t>New housing site</a:t>
            </a:r>
          </a:p>
        </p:txBody>
      </p:sp>
      <p:pic>
        <p:nvPicPr>
          <p:cNvPr id="9" name="Picture 8">
            <a:extLst>
              <a:ext uri="{FF2B5EF4-FFF2-40B4-BE49-F238E27FC236}">
                <a16:creationId xmlns:a16="http://schemas.microsoft.com/office/drawing/2014/main" id="{5C478320-FA3F-6A2D-F6FA-67D7E8DB1347}"/>
              </a:ext>
            </a:extLst>
          </p:cNvPr>
          <p:cNvPicPr>
            <a:picLocks noChangeAspect="1"/>
          </p:cNvPicPr>
          <p:nvPr/>
        </p:nvPicPr>
        <p:blipFill>
          <a:blip r:embed="rId7"/>
          <a:stretch>
            <a:fillRect/>
          </a:stretch>
        </p:blipFill>
        <p:spPr>
          <a:xfrm>
            <a:off x="8862177" y="1923907"/>
            <a:ext cx="1455339" cy="768859"/>
          </a:xfrm>
          <a:prstGeom prst="rect">
            <a:avLst/>
          </a:prstGeom>
        </p:spPr>
      </p:pic>
      <p:sp>
        <p:nvSpPr>
          <p:cNvPr id="10" name="TextBox 9">
            <a:extLst>
              <a:ext uri="{FF2B5EF4-FFF2-40B4-BE49-F238E27FC236}">
                <a16:creationId xmlns:a16="http://schemas.microsoft.com/office/drawing/2014/main" id="{9893E149-2102-696F-CDFD-5DA7D39E94A5}"/>
              </a:ext>
            </a:extLst>
          </p:cNvPr>
          <p:cNvSpPr txBox="1"/>
          <p:nvPr/>
        </p:nvSpPr>
        <p:spPr>
          <a:xfrm>
            <a:off x="10210990" y="1990400"/>
            <a:ext cx="1496291" cy="646331"/>
          </a:xfrm>
          <a:prstGeom prst="rect">
            <a:avLst/>
          </a:prstGeom>
          <a:noFill/>
        </p:spPr>
        <p:txBody>
          <a:bodyPr wrap="square" rtlCol="0">
            <a:spAutoFit/>
          </a:bodyPr>
          <a:lstStyle/>
          <a:p>
            <a:r>
              <a:rPr lang="en-GB"/>
              <a:t>Existing housing site</a:t>
            </a:r>
          </a:p>
        </p:txBody>
      </p:sp>
      <p:pic>
        <p:nvPicPr>
          <p:cNvPr id="11" name="Picture 10">
            <a:extLst>
              <a:ext uri="{FF2B5EF4-FFF2-40B4-BE49-F238E27FC236}">
                <a16:creationId xmlns:a16="http://schemas.microsoft.com/office/drawing/2014/main" id="{BB0B5814-818F-4176-0873-C5F799A9857B}"/>
              </a:ext>
            </a:extLst>
          </p:cNvPr>
          <p:cNvPicPr>
            <a:picLocks noChangeAspect="1"/>
          </p:cNvPicPr>
          <p:nvPr/>
        </p:nvPicPr>
        <p:blipFill>
          <a:blip r:embed="rId8"/>
          <a:stretch>
            <a:fillRect/>
          </a:stretch>
        </p:blipFill>
        <p:spPr>
          <a:xfrm>
            <a:off x="8862178" y="2770794"/>
            <a:ext cx="1455338" cy="782587"/>
          </a:xfrm>
          <a:prstGeom prst="rect">
            <a:avLst/>
          </a:prstGeom>
        </p:spPr>
      </p:pic>
      <p:sp>
        <p:nvSpPr>
          <p:cNvPr id="15" name="Star: 5 Points 14">
            <a:extLst>
              <a:ext uri="{FF2B5EF4-FFF2-40B4-BE49-F238E27FC236}">
                <a16:creationId xmlns:a16="http://schemas.microsoft.com/office/drawing/2014/main" id="{0E64EBDB-8191-98C6-3E27-E943359B199F}"/>
              </a:ext>
            </a:extLst>
          </p:cNvPr>
          <p:cNvSpPr/>
          <p:nvPr/>
        </p:nvSpPr>
        <p:spPr>
          <a:xfrm>
            <a:off x="9363257" y="2916687"/>
            <a:ext cx="511818" cy="512313"/>
          </a:xfrm>
          <a:prstGeom prst="star5">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0EF4577-3716-94F3-9D44-6C3A861D8144}"/>
              </a:ext>
            </a:extLst>
          </p:cNvPr>
          <p:cNvPicPr>
            <a:picLocks noChangeAspect="1"/>
          </p:cNvPicPr>
          <p:nvPr/>
        </p:nvPicPr>
        <p:blipFill>
          <a:blip r:embed="rId9"/>
          <a:stretch>
            <a:fillRect/>
          </a:stretch>
        </p:blipFill>
        <p:spPr>
          <a:xfrm>
            <a:off x="419534" y="5993419"/>
            <a:ext cx="3515216" cy="476316"/>
          </a:xfrm>
          <a:prstGeom prst="rect">
            <a:avLst/>
          </a:prstGeom>
        </p:spPr>
      </p:pic>
    </p:spTree>
    <p:extLst>
      <p:ext uri="{BB962C8B-B14F-4D97-AF65-F5344CB8AC3E}">
        <p14:creationId xmlns:p14="http://schemas.microsoft.com/office/powerpoint/2010/main" val="4210270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501D-6634-6462-DFAB-E7239AA6B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250D5-33B8-1C17-F90E-10F5006A2F61}"/>
              </a:ext>
            </a:extLst>
          </p:cNvPr>
          <p:cNvSpPr>
            <a:spLocks noGrp="1"/>
          </p:cNvSpPr>
          <p:nvPr>
            <p:ph type="title"/>
          </p:nvPr>
        </p:nvSpPr>
        <p:spPr>
          <a:prstGeom prst="round1Rect">
            <a:avLst>
              <a:gd name="adj" fmla="val 50000"/>
            </a:avLst>
          </a:prstGeom>
        </p:spPr>
        <p:txBody>
          <a:bodyPr>
            <a:noAutofit/>
          </a:bodyPr>
          <a:lstStyle/>
          <a:p>
            <a:r>
              <a:rPr lang="en-US"/>
              <a:t>Growth Area 2 – New and Extended Development Sites</a:t>
            </a:r>
          </a:p>
        </p:txBody>
      </p:sp>
      <p:graphicFrame>
        <p:nvGraphicFramePr>
          <p:cNvPr id="3" name="Table 2">
            <a:extLst>
              <a:ext uri="{FF2B5EF4-FFF2-40B4-BE49-F238E27FC236}">
                <a16:creationId xmlns:a16="http://schemas.microsoft.com/office/drawing/2014/main" id="{F9EFA0BB-DD31-4B3B-3344-EAB15FA636D4}"/>
              </a:ext>
            </a:extLst>
          </p:cNvPr>
          <p:cNvGraphicFramePr>
            <a:graphicFrameLocks noGrp="1"/>
          </p:cNvGraphicFramePr>
          <p:nvPr>
            <p:extLst>
              <p:ext uri="{D42A27DB-BD31-4B8C-83A1-F6EECF244321}">
                <p14:modId xmlns:p14="http://schemas.microsoft.com/office/powerpoint/2010/main" val="1127488924"/>
              </p:ext>
            </p:extLst>
          </p:nvPr>
        </p:nvGraphicFramePr>
        <p:xfrm>
          <a:off x="389056" y="1524368"/>
          <a:ext cx="11152632" cy="5096321"/>
        </p:xfrm>
        <a:graphic>
          <a:graphicData uri="http://schemas.openxmlformats.org/drawingml/2006/table">
            <a:tbl>
              <a:tblPr firstRow="1" bandRow="1">
                <a:tableStyleId>{F5AB1C69-6EDB-4FF4-983F-18BD219EF322}</a:tableStyleId>
              </a:tblPr>
              <a:tblGrid>
                <a:gridCol w="5527548">
                  <a:extLst>
                    <a:ext uri="{9D8B030D-6E8A-4147-A177-3AD203B41FA5}">
                      <a16:colId xmlns:a16="http://schemas.microsoft.com/office/drawing/2014/main" val="24829139"/>
                    </a:ext>
                  </a:extLst>
                </a:gridCol>
                <a:gridCol w="5625084">
                  <a:extLst>
                    <a:ext uri="{9D8B030D-6E8A-4147-A177-3AD203B41FA5}">
                      <a16:colId xmlns:a16="http://schemas.microsoft.com/office/drawing/2014/main" val="205736549"/>
                    </a:ext>
                  </a:extLst>
                </a:gridCol>
              </a:tblGrid>
              <a:tr h="615761">
                <a:tc>
                  <a:txBody>
                    <a:bodyPr/>
                    <a:lstStyle/>
                    <a:p>
                      <a:r>
                        <a:rPr lang="en-US" sz="2400"/>
                        <a:t>North Chelmsford</a:t>
                      </a:r>
                    </a:p>
                  </a:txBody>
                  <a:tcPr/>
                </a:tc>
                <a:tc>
                  <a:txBody>
                    <a:bodyPr/>
                    <a:lstStyle/>
                    <a:p>
                      <a:r>
                        <a:rPr lang="en-US" sz="2400"/>
                        <a:t>Proposal</a:t>
                      </a:r>
                    </a:p>
                  </a:txBody>
                  <a:tcPr/>
                </a:tc>
                <a:extLst>
                  <a:ext uri="{0D108BD9-81ED-4DB2-BD59-A6C34878D82A}">
                    <a16:rowId xmlns:a16="http://schemas.microsoft.com/office/drawing/2014/main" val="2091940603"/>
                  </a:ext>
                </a:extLst>
              </a:tr>
              <a:tr h="422909">
                <a:tc>
                  <a:txBody>
                    <a:bodyPr/>
                    <a:lstStyle/>
                    <a:p>
                      <a:r>
                        <a:rPr lang="en-US" sz="2400">
                          <a:solidFill>
                            <a:srgbClr val="6D2077"/>
                          </a:solidFill>
                        </a:rPr>
                        <a:t>Land West of Back Lane, Ford End (Site 14a)</a:t>
                      </a:r>
                    </a:p>
                  </a:txBody>
                  <a:tcPr/>
                </a:tc>
                <a:tc>
                  <a:txBody>
                    <a:bodyPr/>
                    <a:lstStyle/>
                    <a:p>
                      <a:pPr marL="0" lvl="0" indent="0" algn="l">
                        <a:lnSpc>
                          <a:spcPct val="100000"/>
                        </a:lnSpc>
                        <a:buNone/>
                      </a:pPr>
                      <a:r>
                        <a:rPr lang="en-US" sz="2400" b="1">
                          <a:solidFill>
                            <a:srgbClr val="6D2077"/>
                          </a:solidFill>
                        </a:rPr>
                        <a:t>20 new homes</a:t>
                      </a:r>
                    </a:p>
                  </a:txBody>
                  <a:tcPr/>
                </a:tc>
                <a:extLst>
                  <a:ext uri="{0D108BD9-81ED-4DB2-BD59-A6C34878D82A}">
                    <a16:rowId xmlns:a16="http://schemas.microsoft.com/office/drawing/2014/main" val="912917781"/>
                  </a:ext>
                </a:extLst>
              </a:tr>
              <a:tr h="422909">
                <a:tc>
                  <a:txBody>
                    <a:bodyPr/>
                    <a:lstStyle/>
                    <a:p>
                      <a:r>
                        <a:rPr lang="en-US" sz="2400">
                          <a:solidFill>
                            <a:srgbClr val="6D2077"/>
                          </a:solidFill>
                        </a:rPr>
                        <a:t>Land South of Ford End Primary School (Site 14b)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6D2077"/>
                          </a:solidFill>
                        </a:rPr>
                        <a:t>20 new homes</a:t>
                      </a:r>
                    </a:p>
                  </a:txBody>
                  <a:tcPr/>
                </a:tc>
                <a:extLst>
                  <a:ext uri="{0D108BD9-81ED-4DB2-BD59-A6C34878D82A}">
                    <a16:rowId xmlns:a16="http://schemas.microsoft.com/office/drawing/2014/main" val="2020295977"/>
                  </a:ext>
                </a:extLst>
              </a:tr>
              <a:tr h="439641">
                <a:tc>
                  <a:txBody>
                    <a:bodyPr/>
                    <a:lstStyle/>
                    <a:p>
                      <a:r>
                        <a:rPr lang="en-US" sz="2400">
                          <a:solidFill>
                            <a:srgbClr val="6D2077"/>
                          </a:solidFill>
                        </a:rPr>
                        <a:t>Waltham Road Employment Area, Boreham (Site 9a)</a:t>
                      </a:r>
                    </a:p>
                  </a:txBody>
                  <a:tcPr/>
                </a:tc>
                <a:tc>
                  <a:txBody>
                    <a:bodyPr/>
                    <a:lstStyle/>
                    <a:p>
                      <a:pPr marL="0" lvl="0" indent="0" algn="l">
                        <a:lnSpc>
                          <a:spcPct val="100000"/>
                        </a:lnSpc>
                        <a:buNone/>
                      </a:pPr>
                      <a:r>
                        <a:rPr lang="en-US" sz="2400" b="1">
                          <a:solidFill>
                            <a:srgbClr val="6D2077"/>
                          </a:solidFill>
                        </a:rPr>
                        <a:t>Extension of 3,500sqm employment floorspace</a:t>
                      </a:r>
                    </a:p>
                  </a:txBody>
                  <a:tcPr/>
                </a:tc>
                <a:extLst>
                  <a:ext uri="{0D108BD9-81ED-4DB2-BD59-A6C34878D82A}">
                    <a16:rowId xmlns:a16="http://schemas.microsoft.com/office/drawing/2014/main" val="2813843676"/>
                  </a:ext>
                </a:extLst>
              </a:tr>
              <a:tr h="365759">
                <a:tc>
                  <a:txBody>
                    <a:bodyPr/>
                    <a:lstStyle/>
                    <a:p>
                      <a:r>
                        <a:rPr lang="en-US" sz="2400">
                          <a:solidFill>
                            <a:srgbClr val="6D2077"/>
                          </a:solidFill>
                        </a:rPr>
                        <a:t>Little Boyton Hall Employment Area, Roxwell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6D2077"/>
                          </a:solidFill>
                        </a:rPr>
                        <a:t>Extension of 6,000sqm employment floorspace</a:t>
                      </a:r>
                    </a:p>
                  </a:txBody>
                  <a:tcPr/>
                </a:tc>
                <a:extLst>
                  <a:ext uri="{0D108BD9-81ED-4DB2-BD59-A6C34878D82A}">
                    <a16:rowId xmlns:a16="http://schemas.microsoft.com/office/drawing/2014/main" val="3318996824"/>
                  </a:ext>
                </a:extLst>
              </a:tr>
              <a:tr h="365759">
                <a:tc>
                  <a:txBody>
                    <a:bodyPr/>
                    <a:lstStyle/>
                    <a:p>
                      <a:r>
                        <a:rPr lang="en-US" sz="2400">
                          <a:solidFill>
                            <a:srgbClr val="6D2077"/>
                          </a:solidFill>
                        </a:rPr>
                        <a:t>Chelmsford Garden Community, North East Chelmsford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6D2077"/>
                          </a:solidFill>
                        </a:rPr>
                        <a:t>x1 10 pitch Gypsy and Traveller Site (Policy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a:solidFill>
                          <a:srgbClr val="6D2077"/>
                        </a:solidFill>
                      </a:endParaRPr>
                    </a:p>
                  </a:txBody>
                  <a:tcPr/>
                </a:tc>
                <a:extLst>
                  <a:ext uri="{0D108BD9-81ED-4DB2-BD59-A6C34878D82A}">
                    <a16:rowId xmlns:a16="http://schemas.microsoft.com/office/drawing/2014/main" val="2352983523"/>
                  </a:ext>
                </a:extLst>
              </a:tr>
            </a:tbl>
          </a:graphicData>
        </a:graphic>
      </p:graphicFrame>
    </p:spTree>
    <p:extLst>
      <p:ext uri="{BB962C8B-B14F-4D97-AF65-F5344CB8AC3E}">
        <p14:creationId xmlns:p14="http://schemas.microsoft.com/office/powerpoint/2010/main" val="3081501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EC515-FBE1-84AB-98AB-82FE2A6C6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48396-694A-8FF1-7784-251CC7A4534D}"/>
              </a:ext>
            </a:extLst>
          </p:cNvPr>
          <p:cNvSpPr>
            <a:spLocks noGrp="1"/>
          </p:cNvSpPr>
          <p:nvPr>
            <p:ph type="title"/>
          </p:nvPr>
        </p:nvSpPr>
        <p:spPr/>
        <p:txBody>
          <a:bodyPr>
            <a:normAutofit fontScale="90000"/>
          </a:bodyPr>
          <a:lstStyle/>
          <a:p>
            <a:r>
              <a:rPr lang="en-GB"/>
              <a:t>Growth Area 2 - New Sites </a:t>
            </a:r>
          </a:p>
        </p:txBody>
      </p:sp>
      <p:pic>
        <p:nvPicPr>
          <p:cNvPr id="4" name="Picture 3">
            <a:extLst>
              <a:ext uri="{FF2B5EF4-FFF2-40B4-BE49-F238E27FC236}">
                <a16:creationId xmlns:a16="http://schemas.microsoft.com/office/drawing/2014/main" id="{49808618-5105-120F-07E9-FD1B51664B46}"/>
              </a:ext>
            </a:extLst>
          </p:cNvPr>
          <p:cNvPicPr>
            <a:picLocks noChangeAspect="1"/>
          </p:cNvPicPr>
          <p:nvPr/>
        </p:nvPicPr>
        <p:blipFill rotWithShape="1">
          <a:blip r:embed="rId2"/>
          <a:srcRect l="11291"/>
          <a:stretch/>
        </p:blipFill>
        <p:spPr>
          <a:xfrm>
            <a:off x="392274" y="1928389"/>
            <a:ext cx="5534156" cy="4364061"/>
          </a:xfrm>
          <a:prstGeom prst="rect">
            <a:avLst/>
          </a:prstGeom>
          <a:ln>
            <a:solidFill>
              <a:schemeClr val="bg1">
                <a:lumMod val="65000"/>
              </a:schemeClr>
            </a:solidFill>
          </a:ln>
        </p:spPr>
      </p:pic>
      <p:sp>
        <p:nvSpPr>
          <p:cNvPr id="5" name="TextBox 4">
            <a:extLst>
              <a:ext uri="{FF2B5EF4-FFF2-40B4-BE49-F238E27FC236}">
                <a16:creationId xmlns:a16="http://schemas.microsoft.com/office/drawing/2014/main" id="{87015DC1-287F-283B-2FF2-DF1C3478060A}"/>
              </a:ext>
            </a:extLst>
          </p:cNvPr>
          <p:cNvSpPr txBox="1"/>
          <p:nvPr/>
        </p:nvSpPr>
        <p:spPr>
          <a:xfrm>
            <a:off x="1637578" y="1259945"/>
            <a:ext cx="2450361" cy="461665"/>
          </a:xfrm>
          <a:prstGeom prst="rect">
            <a:avLst/>
          </a:prstGeom>
          <a:noFill/>
        </p:spPr>
        <p:txBody>
          <a:bodyPr wrap="square" rtlCol="0">
            <a:spAutoFit/>
          </a:bodyPr>
          <a:lstStyle/>
          <a:p>
            <a:r>
              <a:rPr lang="en-GB" sz="2400"/>
              <a:t>Waltham Road</a:t>
            </a:r>
          </a:p>
        </p:txBody>
      </p:sp>
      <p:sp>
        <p:nvSpPr>
          <p:cNvPr id="10" name="TextBox 9">
            <a:extLst>
              <a:ext uri="{FF2B5EF4-FFF2-40B4-BE49-F238E27FC236}">
                <a16:creationId xmlns:a16="http://schemas.microsoft.com/office/drawing/2014/main" id="{CC57BDD4-7B8D-FA04-38B6-8320DA7EF44B}"/>
              </a:ext>
            </a:extLst>
          </p:cNvPr>
          <p:cNvSpPr txBox="1"/>
          <p:nvPr/>
        </p:nvSpPr>
        <p:spPr>
          <a:xfrm>
            <a:off x="8684368" y="541904"/>
            <a:ext cx="2593080" cy="461665"/>
          </a:xfrm>
          <a:prstGeom prst="rect">
            <a:avLst/>
          </a:prstGeom>
          <a:noFill/>
        </p:spPr>
        <p:txBody>
          <a:bodyPr wrap="square" rtlCol="0">
            <a:spAutoFit/>
          </a:bodyPr>
          <a:lstStyle/>
          <a:p>
            <a:r>
              <a:rPr lang="en-GB" sz="2400"/>
              <a:t>Little Boyton Hall </a:t>
            </a:r>
          </a:p>
        </p:txBody>
      </p:sp>
      <p:sp>
        <p:nvSpPr>
          <p:cNvPr id="3" name="TextBox 2">
            <a:extLst>
              <a:ext uri="{FF2B5EF4-FFF2-40B4-BE49-F238E27FC236}">
                <a16:creationId xmlns:a16="http://schemas.microsoft.com/office/drawing/2014/main" id="{1C30BC78-86C5-1CB6-9394-DFEB515CB606}"/>
              </a:ext>
            </a:extLst>
          </p:cNvPr>
          <p:cNvSpPr txBox="1"/>
          <p:nvPr/>
        </p:nvSpPr>
        <p:spPr>
          <a:xfrm>
            <a:off x="5400000" y="905197"/>
            <a:ext cx="2163173" cy="641592"/>
          </a:xfrm>
          <a:prstGeom prst="rect">
            <a:avLst/>
          </a:prstGeom>
          <a:noFill/>
          <a:ln>
            <a:solidFill>
              <a:schemeClr val="accent1"/>
            </a:solidFill>
          </a:ln>
        </p:spPr>
        <p:txBody>
          <a:bodyPr wrap="square" rtlCol="0">
            <a:spAutoFit/>
          </a:bodyPr>
          <a:lstStyle/>
          <a:p>
            <a:pPr algn="ctr"/>
            <a:r>
              <a:rPr lang="en-GB"/>
              <a:t>Proposed extensions</a:t>
            </a:r>
          </a:p>
        </p:txBody>
      </p:sp>
      <p:sp>
        <p:nvSpPr>
          <p:cNvPr id="7" name="TextBox 6">
            <a:extLst>
              <a:ext uri="{FF2B5EF4-FFF2-40B4-BE49-F238E27FC236}">
                <a16:creationId xmlns:a16="http://schemas.microsoft.com/office/drawing/2014/main" id="{22C77FA6-792F-BC70-1A26-AADE5AB854EF}"/>
              </a:ext>
            </a:extLst>
          </p:cNvPr>
          <p:cNvSpPr txBox="1"/>
          <p:nvPr/>
        </p:nvSpPr>
        <p:spPr>
          <a:xfrm>
            <a:off x="6120864" y="3105834"/>
            <a:ext cx="1866055" cy="646331"/>
          </a:xfrm>
          <a:prstGeom prst="rect">
            <a:avLst/>
          </a:prstGeom>
          <a:noFill/>
          <a:ln>
            <a:solidFill>
              <a:schemeClr val="accent1"/>
            </a:solidFill>
          </a:ln>
        </p:spPr>
        <p:txBody>
          <a:bodyPr wrap="square" rtlCol="0">
            <a:spAutoFit/>
          </a:bodyPr>
          <a:lstStyle/>
          <a:p>
            <a:pPr algn="ctr"/>
            <a:r>
              <a:rPr lang="en-GB"/>
              <a:t>Existing site allocations</a:t>
            </a:r>
          </a:p>
        </p:txBody>
      </p:sp>
      <p:cxnSp>
        <p:nvCxnSpPr>
          <p:cNvPr id="9" name="Straight Arrow Connector 8">
            <a:extLst>
              <a:ext uri="{FF2B5EF4-FFF2-40B4-BE49-F238E27FC236}">
                <a16:creationId xmlns:a16="http://schemas.microsoft.com/office/drawing/2014/main" id="{2716B6CE-D908-3C88-7B63-AEE30D4CB19E}"/>
              </a:ext>
            </a:extLst>
          </p:cNvPr>
          <p:cNvCxnSpPr/>
          <p:nvPr/>
        </p:nvCxnSpPr>
        <p:spPr>
          <a:xfrm flipH="1">
            <a:off x="3737113" y="1371600"/>
            <a:ext cx="1662887" cy="1053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3E51AB2-05B8-8A95-C0DE-CBA8958B3105}"/>
              </a:ext>
            </a:extLst>
          </p:cNvPr>
          <p:cNvPicPr>
            <a:picLocks noChangeAspect="1"/>
          </p:cNvPicPr>
          <p:nvPr/>
        </p:nvPicPr>
        <p:blipFill>
          <a:blip r:embed="rId3"/>
          <a:stretch>
            <a:fillRect/>
          </a:stretch>
        </p:blipFill>
        <p:spPr>
          <a:xfrm>
            <a:off x="7986920" y="1371600"/>
            <a:ext cx="3630731" cy="5297008"/>
          </a:xfrm>
          <a:prstGeom prst="rect">
            <a:avLst/>
          </a:prstGeom>
        </p:spPr>
      </p:pic>
      <p:cxnSp>
        <p:nvCxnSpPr>
          <p:cNvPr id="21" name="Straight Arrow Connector 20">
            <a:extLst>
              <a:ext uri="{FF2B5EF4-FFF2-40B4-BE49-F238E27FC236}">
                <a16:creationId xmlns:a16="http://schemas.microsoft.com/office/drawing/2014/main" id="{291E3221-9538-EB95-E24B-CB7BD007AD48}"/>
              </a:ext>
            </a:extLst>
          </p:cNvPr>
          <p:cNvCxnSpPr/>
          <p:nvPr/>
        </p:nvCxnSpPr>
        <p:spPr>
          <a:xfrm>
            <a:off x="7563173" y="1228361"/>
            <a:ext cx="2417735" cy="14218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91B253A-D5AB-35ED-CFCA-FA7EFCF70F19}"/>
              </a:ext>
            </a:extLst>
          </p:cNvPr>
          <p:cNvCxnSpPr/>
          <p:nvPr/>
        </p:nvCxnSpPr>
        <p:spPr>
          <a:xfrm flipV="1">
            <a:off x="7986920" y="2991173"/>
            <a:ext cx="1903521" cy="4378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97E2108-B659-E668-1F36-EE70FAB5C018}"/>
              </a:ext>
            </a:extLst>
          </p:cNvPr>
          <p:cNvCxnSpPr>
            <a:cxnSpLocks/>
            <a:stCxn id="7" idx="1"/>
          </p:cNvCxnSpPr>
          <p:nvPr/>
        </p:nvCxnSpPr>
        <p:spPr>
          <a:xfrm flipH="1" flipV="1">
            <a:off x="3129005" y="3428999"/>
            <a:ext cx="2991859"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BCD62AC-3067-370D-8E40-B24EE1B28998}"/>
              </a:ext>
            </a:extLst>
          </p:cNvPr>
          <p:cNvPicPr>
            <a:picLocks noChangeAspect="1"/>
          </p:cNvPicPr>
          <p:nvPr/>
        </p:nvPicPr>
        <p:blipFill>
          <a:blip r:embed="rId4"/>
          <a:stretch>
            <a:fillRect/>
          </a:stretch>
        </p:blipFill>
        <p:spPr>
          <a:xfrm>
            <a:off x="3394254" y="5652654"/>
            <a:ext cx="1236167" cy="498227"/>
          </a:xfrm>
          <a:prstGeom prst="rect">
            <a:avLst/>
          </a:prstGeom>
        </p:spPr>
      </p:pic>
      <p:sp>
        <p:nvSpPr>
          <p:cNvPr id="28" name="TextBox 27">
            <a:extLst>
              <a:ext uri="{FF2B5EF4-FFF2-40B4-BE49-F238E27FC236}">
                <a16:creationId xmlns:a16="http://schemas.microsoft.com/office/drawing/2014/main" id="{B1497442-92AD-B2A5-2081-45BCC9E61997}"/>
              </a:ext>
            </a:extLst>
          </p:cNvPr>
          <p:cNvSpPr txBox="1"/>
          <p:nvPr/>
        </p:nvSpPr>
        <p:spPr>
          <a:xfrm>
            <a:off x="1954999" y="4008961"/>
            <a:ext cx="641267" cy="369332"/>
          </a:xfrm>
          <a:prstGeom prst="rect">
            <a:avLst/>
          </a:prstGeom>
          <a:noFill/>
        </p:spPr>
        <p:txBody>
          <a:bodyPr wrap="square" rtlCol="0">
            <a:spAutoFit/>
          </a:bodyPr>
          <a:lstStyle/>
          <a:p>
            <a:r>
              <a:rPr lang="en-GB"/>
              <a:t>A12</a:t>
            </a:r>
          </a:p>
        </p:txBody>
      </p:sp>
      <p:sp>
        <p:nvSpPr>
          <p:cNvPr id="29" name="TextBox 28">
            <a:extLst>
              <a:ext uri="{FF2B5EF4-FFF2-40B4-BE49-F238E27FC236}">
                <a16:creationId xmlns:a16="http://schemas.microsoft.com/office/drawing/2014/main" id="{3F5018BA-4E51-89A0-E3D1-B7FFB3D0A8CB}"/>
              </a:ext>
            </a:extLst>
          </p:cNvPr>
          <p:cNvSpPr txBox="1"/>
          <p:nvPr/>
        </p:nvSpPr>
        <p:spPr>
          <a:xfrm>
            <a:off x="8938680" y="4296803"/>
            <a:ext cx="1045029" cy="369332"/>
          </a:xfrm>
          <a:prstGeom prst="rect">
            <a:avLst/>
          </a:prstGeom>
          <a:noFill/>
        </p:spPr>
        <p:txBody>
          <a:bodyPr wrap="square" rtlCol="0">
            <a:spAutoFit/>
          </a:bodyPr>
          <a:lstStyle/>
          <a:p>
            <a:r>
              <a:rPr lang="en-GB"/>
              <a:t>A1060</a:t>
            </a:r>
          </a:p>
        </p:txBody>
      </p:sp>
      <p:pic>
        <p:nvPicPr>
          <p:cNvPr id="12" name="Picture 11">
            <a:extLst>
              <a:ext uri="{FF2B5EF4-FFF2-40B4-BE49-F238E27FC236}">
                <a16:creationId xmlns:a16="http://schemas.microsoft.com/office/drawing/2014/main" id="{A4639951-161D-8EF5-3E65-464FF7CC1D4C}"/>
              </a:ext>
            </a:extLst>
          </p:cNvPr>
          <p:cNvPicPr>
            <a:picLocks noChangeAspect="1"/>
          </p:cNvPicPr>
          <p:nvPr/>
        </p:nvPicPr>
        <p:blipFill>
          <a:blip r:embed="rId5"/>
          <a:stretch>
            <a:fillRect/>
          </a:stretch>
        </p:blipFill>
        <p:spPr>
          <a:xfrm>
            <a:off x="221897" y="5983508"/>
            <a:ext cx="3515216" cy="476316"/>
          </a:xfrm>
          <a:prstGeom prst="rect">
            <a:avLst/>
          </a:prstGeom>
        </p:spPr>
      </p:pic>
      <p:pic>
        <p:nvPicPr>
          <p:cNvPr id="14" name="Picture 13">
            <a:extLst>
              <a:ext uri="{FF2B5EF4-FFF2-40B4-BE49-F238E27FC236}">
                <a16:creationId xmlns:a16="http://schemas.microsoft.com/office/drawing/2014/main" id="{A19C2AD8-6FAF-8BD4-6D22-364A3020359D}"/>
              </a:ext>
            </a:extLst>
          </p:cNvPr>
          <p:cNvPicPr>
            <a:picLocks noChangeAspect="1"/>
          </p:cNvPicPr>
          <p:nvPr/>
        </p:nvPicPr>
        <p:blipFill>
          <a:blip r:embed="rId5"/>
          <a:stretch>
            <a:fillRect/>
          </a:stretch>
        </p:blipFill>
        <p:spPr>
          <a:xfrm>
            <a:off x="8626298" y="1490777"/>
            <a:ext cx="3515216" cy="476316"/>
          </a:xfrm>
          <a:prstGeom prst="rect">
            <a:avLst/>
          </a:prstGeom>
        </p:spPr>
      </p:pic>
    </p:spTree>
    <p:extLst>
      <p:ext uri="{BB962C8B-B14F-4D97-AF65-F5344CB8AC3E}">
        <p14:creationId xmlns:p14="http://schemas.microsoft.com/office/powerpoint/2010/main" val="1771954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EC515-FBE1-84AB-98AB-82FE2A6C6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48396-694A-8FF1-7784-251CC7A4534D}"/>
              </a:ext>
            </a:extLst>
          </p:cNvPr>
          <p:cNvSpPr>
            <a:spLocks noGrp="1"/>
          </p:cNvSpPr>
          <p:nvPr>
            <p:ph type="title"/>
          </p:nvPr>
        </p:nvSpPr>
        <p:spPr/>
        <p:txBody>
          <a:bodyPr>
            <a:normAutofit fontScale="90000"/>
          </a:bodyPr>
          <a:lstStyle/>
          <a:p>
            <a:r>
              <a:rPr lang="en-GB"/>
              <a:t>Growth Area 2 - New Sites </a:t>
            </a:r>
          </a:p>
        </p:txBody>
      </p:sp>
      <p:pic>
        <p:nvPicPr>
          <p:cNvPr id="8" name="Picture 7">
            <a:extLst>
              <a:ext uri="{FF2B5EF4-FFF2-40B4-BE49-F238E27FC236}">
                <a16:creationId xmlns:a16="http://schemas.microsoft.com/office/drawing/2014/main" id="{B4013FF6-A698-F44F-C010-DC68A43C6EC5}"/>
              </a:ext>
            </a:extLst>
          </p:cNvPr>
          <p:cNvPicPr>
            <a:picLocks noChangeAspect="1"/>
          </p:cNvPicPr>
          <p:nvPr/>
        </p:nvPicPr>
        <p:blipFill rotWithShape="1">
          <a:blip r:embed="rId2"/>
          <a:srcRect l="10149" t="9222" r="6664" b="1697"/>
          <a:stretch/>
        </p:blipFill>
        <p:spPr>
          <a:xfrm>
            <a:off x="1838953" y="1154243"/>
            <a:ext cx="7122094" cy="5407123"/>
          </a:xfrm>
          <a:prstGeom prst="rect">
            <a:avLst/>
          </a:prstGeom>
          <a:ln>
            <a:solidFill>
              <a:schemeClr val="bg1">
                <a:lumMod val="65000"/>
              </a:schemeClr>
            </a:solidFill>
          </a:ln>
        </p:spPr>
      </p:pic>
      <p:sp>
        <p:nvSpPr>
          <p:cNvPr id="10" name="TextBox 9">
            <a:extLst>
              <a:ext uri="{FF2B5EF4-FFF2-40B4-BE49-F238E27FC236}">
                <a16:creationId xmlns:a16="http://schemas.microsoft.com/office/drawing/2014/main" id="{CC57BDD4-7B8D-FA04-38B6-8320DA7EF44B}"/>
              </a:ext>
            </a:extLst>
          </p:cNvPr>
          <p:cNvSpPr txBox="1"/>
          <p:nvPr/>
        </p:nvSpPr>
        <p:spPr>
          <a:xfrm>
            <a:off x="5645962" y="528335"/>
            <a:ext cx="16124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71207B"/>
                </a:solidFill>
                <a:effectLst/>
                <a:uLnTx/>
                <a:uFillTx/>
                <a:latin typeface="Arial" panose="020B0604020202020204"/>
                <a:ea typeface="+mn-ea"/>
                <a:cs typeface="+mn-cs"/>
              </a:rPr>
              <a:t>Ford End</a:t>
            </a:r>
          </a:p>
        </p:txBody>
      </p:sp>
      <p:pic>
        <p:nvPicPr>
          <p:cNvPr id="7" name="Picture 6">
            <a:extLst>
              <a:ext uri="{FF2B5EF4-FFF2-40B4-BE49-F238E27FC236}">
                <a16:creationId xmlns:a16="http://schemas.microsoft.com/office/drawing/2014/main" id="{A07C98D3-9249-D1B7-D833-C536D8BACB18}"/>
              </a:ext>
            </a:extLst>
          </p:cNvPr>
          <p:cNvPicPr>
            <a:picLocks noChangeAspect="1"/>
          </p:cNvPicPr>
          <p:nvPr/>
        </p:nvPicPr>
        <p:blipFill>
          <a:blip r:embed="rId3"/>
          <a:stretch>
            <a:fillRect/>
          </a:stretch>
        </p:blipFill>
        <p:spPr>
          <a:xfrm>
            <a:off x="2130746" y="5853349"/>
            <a:ext cx="3515216" cy="476316"/>
          </a:xfrm>
          <a:prstGeom prst="rect">
            <a:avLst/>
          </a:prstGeom>
        </p:spPr>
      </p:pic>
    </p:spTree>
    <p:extLst>
      <p:ext uri="{BB962C8B-B14F-4D97-AF65-F5344CB8AC3E}">
        <p14:creationId xmlns:p14="http://schemas.microsoft.com/office/powerpoint/2010/main" val="3448384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8D7B-34B7-3D8E-359C-4225407ED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EC64E-79E3-77F3-0286-AFDC03B6F33F}"/>
              </a:ext>
            </a:extLst>
          </p:cNvPr>
          <p:cNvSpPr>
            <a:spLocks noGrp="1"/>
          </p:cNvSpPr>
          <p:nvPr>
            <p:ph type="title"/>
          </p:nvPr>
        </p:nvSpPr>
        <p:spPr>
          <a:prstGeom prst="round1Rect">
            <a:avLst>
              <a:gd name="adj" fmla="val 50000"/>
            </a:avLst>
          </a:prstGeom>
        </p:spPr>
        <p:txBody>
          <a:bodyPr>
            <a:noAutofit/>
          </a:bodyPr>
          <a:lstStyle/>
          <a:p>
            <a:r>
              <a:rPr lang="en-US"/>
              <a:t>Growth Area 3 – New Development Sites</a:t>
            </a:r>
          </a:p>
        </p:txBody>
      </p:sp>
      <p:graphicFrame>
        <p:nvGraphicFramePr>
          <p:cNvPr id="3" name="Table 2">
            <a:extLst>
              <a:ext uri="{FF2B5EF4-FFF2-40B4-BE49-F238E27FC236}">
                <a16:creationId xmlns:a16="http://schemas.microsoft.com/office/drawing/2014/main" id="{F3FF73A7-14BE-E6B6-B96F-2D293245AE1D}"/>
              </a:ext>
            </a:extLst>
          </p:cNvPr>
          <p:cNvGraphicFramePr>
            <a:graphicFrameLocks noGrp="1"/>
          </p:cNvGraphicFramePr>
          <p:nvPr>
            <p:extLst>
              <p:ext uri="{D42A27DB-BD31-4B8C-83A1-F6EECF244321}">
                <p14:modId xmlns:p14="http://schemas.microsoft.com/office/powerpoint/2010/main" val="2158251473"/>
              </p:ext>
            </p:extLst>
          </p:nvPr>
        </p:nvGraphicFramePr>
        <p:xfrm>
          <a:off x="259692" y="1529094"/>
          <a:ext cx="11672616" cy="5200682"/>
        </p:xfrm>
        <a:graphic>
          <a:graphicData uri="http://schemas.openxmlformats.org/drawingml/2006/table">
            <a:tbl>
              <a:tblPr firstRow="1" bandRow="1">
                <a:tableStyleId>{5C22544A-7EE6-4342-B048-85BDC9FD1C3A}</a:tableStyleId>
              </a:tblPr>
              <a:tblGrid>
                <a:gridCol w="5875338">
                  <a:extLst>
                    <a:ext uri="{9D8B030D-6E8A-4147-A177-3AD203B41FA5}">
                      <a16:colId xmlns:a16="http://schemas.microsoft.com/office/drawing/2014/main" val="24829139"/>
                    </a:ext>
                  </a:extLst>
                </a:gridCol>
                <a:gridCol w="5797278">
                  <a:extLst>
                    <a:ext uri="{9D8B030D-6E8A-4147-A177-3AD203B41FA5}">
                      <a16:colId xmlns:a16="http://schemas.microsoft.com/office/drawing/2014/main" val="205736549"/>
                    </a:ext>
                  </a:extLst>
                </a:gridCol>
              </a:tblGrid>
              <a:tr h="615761">
                <a:tc>
                  <a:txBody>
                    <a:bodyPr/>
                    <a:lstStyle/>
                    <a:p>
                      <a:r>
                        <a:rPr lang="en-US" sz="2200"/>
                        <a:t>Site</a:t>
                      </a:r>
                    </a:p>
                  </a:txBody>
                  <a:tcPr/>
                </a:tc>
                <a:tc>
                  <a:txBody>
                    <a:bodyPr/>
                    <a:lstStyle/>
                    <a:p>
                      <a:r>
                        <a:rPr lang="en-US" sz="2200"/>
                        <a:t>Proposal</a:t>
                      </a:r>
                    </a:p>
                  </a:txBody>
                  <a:tcPr/>
                </a:tc>
                <a:extLst>
                  <a:ext uri="{0D108BD9-81ED-4DB2-BD59-A6C34878D82A}">
                    <a16:rowId xmlns:a16="http://schemas.microsoft.com/office/drawing/2014/main" val="2091940603"/>
                  </a:ext>
                </a:extLst>
              </a:tr>
              <a:tr h="422909">
                <a:tc>
                  <a:txBody>
                    <a:bodyPr/>
                    <a:lstStyle/>
                    <a:p>
                      <a:r>
                        <a:rPr lang="en-US" sz="2200">
                          <a:solidFill>
                            <a:srgbClr val="6D2077"/>
                          </a:solidFill>
                        </a:rPr>
                        <a:t>East Chelmsford Garden Community (Hammonds Farm) (Site 16a)</a:t>
                      </a:r>
                    </a:p>
                  </a:txBody>
                  <a:tcPr/>
                </a:tc>
                <a:tc>
                  <a:txBody>
                    <a:bodyPr/>
                    <a:lstStyle/>
                    <a:p>
                      <a:pPr marL="0" lvl="0" indent="0" algn="l">
                        <a:lnSpc>
                          <a:spcPct val="100000"/>
                        </a:lnSpc>
                        <a:buNone/>
                      </a:pPr>
                      <a:r>
                        <a:rPr lang="en-US" sz="2200" b="1">
                          <a:solidFill>
                            <a:srgbClr val="6D2077"/>
                          </a:solidFill>
                        </a:rPr>
                        <a:t>3,000 new homes to 2041 and 1,500 new homes beyond 2041</a:t>
                      </a:r>
                    </a:p>
                    <a:p>
                      <a:pPr marL="0" lvl="0" indent="0" algn="l">
                        <a:lnSpc>
                          <a:spcPct val="100000"/>
                        </a:lnSpc>
                        <a:buNone/>
                      </a:pPr>
                      <a:r>
                        <a:rPr lang="en-US" sz="2200" b="1">
                          <a:solidFill>
                            <a:srgbClr val="6D2077"/>
                          </a:solidFill>
                        </a:rPr>
                        <a:t>43,000 sqm new employment space</a:t>
                      </a:r>
                    </a:p>
                    <a:p>
                      <a:pPr marL="0" lvl="0" indent="0" algn="l">
                        <a:lnSpc>
                          <a:spcPct val="100000"/>
                        </a:lnSpc>
                        <a:buNone/>
                      </a:pPr>
                      <a:r>
                        <a:rPr lang="en-US" sz="2200" b="1">
                          <a:solidFill>
                            <a:srgbClr val="6D2077"/>
                          </a:solidFill>
                        </a:rPr>
                        <a:t>x2 10 pitch Gypsy and Traveller Site</a:t>
                      </a:r>
                    </a:p>
                  </a:txBody>
                  <a:tcPr/>
                </a:tc>
                <a:extLst>
                  <a:ext uri="{0D108BD9-81ED-4DB2-BD59-A6C34878D82A}">
                    <a16:rowId xmlns:a16="http://schemas.microsoft.com/office/drawing/2014/main" val="912917781"/>
                  </a:ext>
                </a:extLst>
              </a:tr>
              <a:tr h="422909">
                <a:tc>
                  <a:txBody>
                    <a:bodyPr/>
                    <a:lstStyle/>
                    <a:p>
                      <a:r>
                        <a:rPr lang="en-US" sz="2200">
                          <a:solidFill>
                            <a:srgbClr val="6D2077"/>
                          </a:solidFill>
                        </a:rPr>
                        <a:t>Land adjacent to A12 Junction 18 (Site 16b)</a:t>
                      </a:r>
                    </a:p>
                  </a:txBody>
                  <a:tcPr/>
                </a:tc>
                <a:tc>
                  <a:txBody>
                    <a:bodyPr/>
                    <a:lstStyle/>
                    <a:p>
                      <a:pPr marL="0" lvl="0" indent="0" algn="l">
                        <a:lnSpc>
                          <a:spcPct val="100000"/>
                        </a:lnSpc>
                        <a:buNone/>
                      </a:pPr>
                      <a:r>
                        <a:rPr lang="en-US" sz="2200" b="1">
                          <a:solidFill>
                            <a:srgbClr val="6D2077"/>
                          </a:solidFill>
                        </a:rPr>
                        <a:t>43,000sqm new employment floorspace</a:t>
                      </a:r>
                    </a:p>
                  </a:txBody>
                  <a:tcPr/>
                </a:tc>
                <a:extLst>
                  <a:ext uri="{0D108BD9-81ED-4DB2-BD59-A6C34878D82A}">
                    <a16:rowId xmlns:a16="http://schemas.microsoft.com/office/drawing/2014/main" val="2020295977"/>
                  </a:ext>
                </a:extLst>
              </a:tr>
              <a:tr h="439641">
                <a:tc>
                  <a:txBody>
                    <a:bodyPr/>
                    <a:lstStyle/>
                    <a:p>
                      <a:r>
                        <a:rPr lang="en-US" sz="2200">
                          <a:solidFill>
                            <a:srgbClr val="6D2077"/>
                          </a:solidFill>
                        </a:rPr>
                        <a:t>Land at Kingsgate, Bicknacre (Site 11b)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6D2077"/>
                          </a:solidFill>
                        </a:rPr>
                        <a:t>20 new homes</a:t>
                      </a:r>
                    </a:p>
                  </a:txBody>
                  <a:tcPr/>
                </a:tc>
                <a:extLst>
                  <a:ext uri="{0D108BD9-81ED-4DB2-BD59-A6C34878D82A}">
                    <a16:rowId xmlns:a16="http://schemas.microsoft.com/office/drawing/2014/main" val="2813843676"/>
                  </a:ext>
                </a:extLst>
              </a:tr>
              <a:tr h="365759">
                <a:tc>
                  <a:txBody>
                    <a:bodyPr/>
                    <a:lstStyle/>
                    <a:p>
                      <a:r>
                        <a:rPr lang="en-US" sz="2200">
                          <a:solidFill>
                            <a:srgbClr val="6D2077"/>
                          </a:solidFill>
                        </a:rPr>
                        <a:t>Land west of Barbrook Way, Bicknacre</a:t>
                      </a:r>
                    </a:p>
                    <a:p>
                      <a:r>
                        <a:rPr lang="en-US" sz="2200">
                          <a:solidFill>
                            <a:srgbClr val="6D2077"/>
                          </a:solidFill>
                        </a:rPr>
                        <a:t>(Site 11c)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6D2077"/>
                          </a:solidFill>
                        </a:rPr>
                        <a:t>20 new homes</a:t>
                      </a:r>
                    </a:p>
                  </a:txBody>
                  <a:tcPr/>
                </a:tc>
                <a:extLst>
                  <a:ext uri="{0D108BD9-81ED-4DB2-BD59-A6C34878D82A}">
                    <a16:rowId xmlns:a16="http://schemas.microsoft.com/office/drawing/2014/main" val="3318996824"/>
                  </a:ext>
                </a:extLst>
              </a:tr>
              <a:tr h="0">
                <a:tc>
                  <a:txBody>
                    <a:bodyPr/>
                    <a:lstStyle/>
                    <a:p>
                      <a:r>
                        <a:rPr lang="en-US" sz="2200">
                          <a:solidFill>
                            <a:srgbClr val="6D2077"/>
                          </a:solidFill>
                        </a:rPr>
                        <a:t>Land north of Abbey Fields, East Hanningfield</a:t>
                      </a:r>
                    </a:p>
                    <a:p>
                      <a:r>
                        <a:rPr lang="en-US" sz="2200">
                          <a:solidFill>
                            <a:srgbClr val="6D2077"/>
                          </a:solidFill>
                        </a:rPr>
                        <a:t>(Site 17a)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6D2077"/>
                          </a:solidFill>
                        </a:rPr>
                        <a:t>15 new homes</a:t>
                      </a:r>
                    </a:p>
                  </a:txBody>
                  <a:tcPr/>
                </a:tc>
                <a:extLst>
                  <a:ext uri="{0D108BD9-81ED-4DB2-BD59-A6C34878D82A}">
                    <a16:rowId xmlns:a16="http://schemas.microsoft.com/office/drawing/2014/main" val="2211660164"/>
                  </a:ext>
                </a:extLst>
              </a:tr>
              <a:tr h="365759">
                <a:tc>
                  <a:txBody>
                    <a:bodyPr/>
                    <a:lstStyle/>
                    <a:p>
                      <a:r>
                        <a:rPr lang="en-US" sz="2200">
                          <a:solidFill>
                            <a:srgbClr val="6D2077"/>
                          </a:solidFill>
                        </a:rPr>
                        <a:t>Land east of Highfield Mead, East Hanningfield (Site 17b)</a:t>
                      </a:r>
                      <a:endParaRPr lang="en-US" sz="2200" err="1">
                        <a:solidFill>
                          <a:srgbClr val="6D2077"/>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6D2077"/>
                          </a:solidFill>
                        </a:rPr>
                        <a:t>20 new homes</a:t>
                      </a:r>
                    </a:p>
                  </a:txBody>
                  <a:tcPr/>
                </a:tc>
                <a:extLst>
                  <a:ext uri="{0D108BD9-81ED-4DB2-BD59-A6C34878D82A}">
                    <a16:rowId xmlns:a16="http://schemas.microsoft.com/office/drawing/2014/main" val="1871714192"/>
                  </a:ext>
                </a:extLst>
              </a:tr>
            </a:tbl>
          </a:graphicData>
        </a:graphic>
      </p:graphicFrame>
    </p:spTree>
    <p:extLst>
      <p:ext uri="{BB962C8B-B14F-4D97-AF65-F5344CB8AC3E}">
        <p14:creationId xmlns:p14="http://schemas.microsoft.com/office/powerpoint/2010/main" val="3612293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3F3-A946-42A4-B69D-0649EDCFC99C}"/>
              </a:ext>
            </a:extLst>
          </p:cNvPr>
          <p:cNvSpPr>
            <a:spLocks noGrp="1"/>
          </p:cNvSpPr>
          <p:nvPr>
            <p:ph type="title"/>
          </p:nvPr>
        </p:nvSpPr>
        <p:spPr/>
        <p:txBody>
          <a:bodyPr>
            <a:noAutofit/>
          </a:bodyPr>
          <a:lstStyle/>
          <a:p>
            <a:r>
              <a:rPr lang="en-GB"/>
              <a:t>Purpose of Report</a:t>
            </a:r>
            <a:endParaRPr lang="en-US"/>
          </a:p>
        </p:txBody>
      </p:sp>
      <p:sp>
        <p:nvSpPr>
          <p:cNvPr id="3" name="Content Placeholder 2">
            <a:extLst>
              <a:ext uri="{FF2B5EF4-FFF2-40B4-BE49-F238E27FC236}">
                <a16:creationId xmlns:a16="http://schemas.microsoft.com/office/drawing/2014/main" id="{49EF08F0-193C-4112-AD38-168F2C69F90E}"/>
              </a:ext>
            </a:extLst>
          </p:cNvPr>
          <p:cNvSpPr>
            <a:spLocks noGrp="1"/>
          </p:cNvSpPr>
          <p:nvPr>
            <p:ph sz="quarter" idx="10"/>
          </p:nvPr>
        </p:nvSpPr>
        <p:spPr>
          <a:xfrm>
            <a:off x="350497" y="1762122"/>
            <a:ext cx="11198398" cy="4065654"/>
          </a:xfrm>
        </p:spPr>
        <p:txBody>
          <a:bodyPr vert="horz" lIns="91440" tIns="90000" rIns="91440" bIns="90000" rtlCol="0" anchor="t">
            <a:normAutofit/>
          </a:bodyPr>
          <a:lstStyle/>
          <a:p>
            <a:pPr marL="571500" indent="-571500">
              <a:buFont typeface="Arial" panose="020B0604020202020204" pitchFamily="34" charset="0"/>
              <a:buChar char="•"/>
            </a:pPr>
            <a:endParaRPr lang="en-GB">
              <a:solidFill>
                <a:srgbClr val="6D2077"/>
              </a:solidFill>
              <a:cs typeface="Arial" panose="020B0604020202020204"/>
            </a:endParaRPr>
          </a:p>
          <a:p>
            <a:pPr marL="571500" indent="-571500">
              <a:buFont typeface="Arial" panose="020B0604020202020204" pitchFamily="34" charset="0"/>
              <a:buChar char="•"/>
            </a:pPr>
            <a:endParaRPr lang="en-GB">
              <a:solidFill>
                <a:srgbClr val="6D2077"/>
              </a:solidFill>
              <a:cs typeface="Arial" panose="020B0604020202020204"/>
            </a:endParaRPr>
          </a:p>
          <a:p>
            <a:endParaRPr lang="en-GB">
              <a:solidFill>
                <a:srgbClr val="6D2077"/>
              </a:solidFill>
              <a:cs typeface="Arial" panose="020B0604020202020204"/>
            </a:endParaRPr>
          </a:p>
          <a:p>
            <a:pPr marL="571500" indent="-571500">
              <a:buChar char="•"/>
            </a:pPr>
            <a:endParaRPr lang="en-GB">
              <a:cs typeface="Arial" panose="020B0604020202020204"/>
            </a:endParaRPr>
          </a:p>
        </p:txBody>
      </p:sp>
      <p:sp>
        <p:nvSpPr>
          <p:cNvPr id="6" name="Content Placeholder 2">
            <a:extLst>
              <a:ext uri="{FF2B5EF4-FFF2-40B4-BE49-F238E27FC236}">
                <a16:creationId xmlns:a16="http://schemas.microsoft.com/office/drawing/2014/main" id="{06164FFF-6DF4-422D-81C0-B8F34858E2D9}"/>
              </a:ext>
            </a:extLst>
          </p:cNvPr>
          <p:cNvSpPr txBox="1">
            <a:spLocks/>
          </p:cNvSpPr>
          <p:nvPr/>
        </p:nvSpPr>
        <p:spPr>
          <a:xfrm>
            <a:off x="231442" y="1549337"/>
            <a:ext cx="11729115" cy="3759325"/>
          </a:xfrm>
          <a:prstGeom prst="round2DiagRect">
            <a:avLst/>
          </a:prstGeom>
          <a:noFill/>
          <a:ln w="76200">
            <a:solidFill>
              <a:schemeClr val="bg1"/>
            </a:solidFill>
          </a:ln>
        </p:spPr>
        <p:txBody>
          <a:bodyPr vert="horz" lIns="91440" tIns="90000" rIns="91440" bIns="9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i="1" kern="1200">
                <a:solidFill>
                  <a:srgbClr val="000000"/>
                </a:solidFill>
                <a:latin typeface="+mn-lt"/>
                <a:ea typeface="+mn-ea"/>
                <a:cs typeface="+mn-cs"/>
              </a:defRPr>
            </a:lvl3pPr>
            <a:lvl4pPr marL="1543050" indent="-171450" algn="l" defTabSz="914400" rtl="0" eaLnBrk="1" latinLnBrk="0" hangingPunct="1">
              <a:lnSpc>
                <a:spcPct val="90000"/>
              </a:lnSpc>
              <a:spcBef>
                <a:spcPts val="500"/>
              </a:spcBef>
              <a:buFont typeface="Arial" panose="020B0604020202020204" pitchFamily="34" charset="0"/>
              <a:buChar char="•"/>
              <a:defRPr sz="1800" b="1"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buNone/>
            </a:pPr>
            <a:r>
              <a:rPr lang="en-US" sz="3200" b="0" i="0" u="none" strike="noStrike">
                <a:solidFill>
                  <a:srgbClr val="71207B"/>
                </a:solidFill>
                <a:effectLst/>
                <a:latin typeface="+mn-lt"/>
              </a:rPr>
              <a:t>To present the Chelmsford Local Plan Preferred Options Document and Integrated Impact Assessment (IIA) and to seek the Board’s approval to publish them for public consultation for eight weeks starting in May 2024</a:t>
            </a:r>
            <a:r>
              <a:rPr lang="en-US" sz="3200" b="0" i="0">
                <a:solidFill>
                  <a:srgbClr val="71207B"/>
                </a:solidFill>
                <a:effectLst/>
                <a:latin typeface="+mn-lt"/>
              </a:rPr>
              <a:t>​</a:t>
            </a:r>
            <a:r>
              <a:rPr lang="en-US" sz="3200">
                <a:solidFill>
                  <a:srgbClr val="71207B"/>
                </a:solidFill>
                <a:latin typeface="+mn-lt"/>
              </a:rPr>
              <a:t>.</a:t>
            </a:r>
            <a:endParaRPr lang="en-US" sz="3200" b="0" i="0">
              <a:solidFill>
                <a:srgbClr val="71207B"/>
              </a:solidFill>
              <a:effectLst/>
              <a:latin typeface="+mn-lt"/>
              <a:cs typeface="Arial"/>
            </a:endParaRPr>
          </a:p>
          <a:p>
            <a:pPr marL="182245" lvl="1" indent="0">
              <a:lnSpc>
                <a:spcPct val="100000"/>
              </a:lnSpc>
              <a:spcBef>
                <a:spcPts val="0"/>
              </a:spcBef>
              <a:buNone/>
            </a:pPr>
            <a:endParaRPr lang="en-US" sz="3600">
              <a:solidFill>
                <a:schemeClr val="tx1"/>
              </a:solidFill>
              <a:ea typeface="Calibri"/>
              <a:cs typeface="Arial"/>
            </a:endParaRPr>
          </a:p>
          <a:p>
            <a:pPr marL="457200" lvl="1" indent="0">
              <a:lnSpc>
                <a:spcPct val="100000"/>
              </a:lnSpc>
              <a:spcBef>
                <a:spcPts val="0"/>
              </a:spcBef>
              <a:buNone/>
            </a:pPr>
            <a:endParaRPr lang="en-GB" sz="2800">
              <a:solidFill>
                <a:schemeClr val="tx1"/>
              </a:solidFill>
              <a:cs typeface="Arial"/>
            </a:endParaRPr>
          </a:p>
          <a:p>
            <a:pPr marL="971550" lvl="1" indent="-514350">
              <a:lnSpc>
                <a:spcPct val="100000"/>
              </a:lnSpc>
              <a:spcBef>
                <a:spcPts val="0"/>
              </a:spcBef>
              <a:buAutoNum type="arabicPeriod"/>
            </a:pPr>
            <a:endParaRPr lang="en-GB" sz="2800">
              <a:solidFill>
                <a:schemeClr val="tx1"/>
              </a:solidFill>
              <a:highlight>
                <a:srgbClr val="FFFF00"/>
              </a:highlight>
              <a:cs typeface="Arial"/>
            </a:endParaRPr>
          </a:p>
        </p:txBody>
      </p:sp>
    </p:spTree>
    <p:extLst>
      <p:ext uri="{BB962C8B-B14F-4D97-AF65-F5344CB8AC3E}">
        <p14:creationId xmlns:p14="http://schemas.microsoft.com/office/powerpoint/2010/main" val="1223090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A52C-4C92-86C2-EA86-3AC2A2E8779E}"/>
              </a:ext>
            </a:extLst>
          </p:cNvPr>
          <p:cNvSpPr>
            <a:spLocks noGrp="1"/>
          </p:cNvSpPr>
          <p:nvPr>
            <p:ph type="title"/>
          </p:nvPr>
        </p:nvSpPr>
        <p:spPr/>
        <p:txBody>
          <a:bodyPr>
            <a:normAutofit fontScale="90000"/>
          </a:bodyPr>
          <a:lstStyle/>
          <a:p>
            <a:r>
              <a:rPr lang="en-GB"/>
              <a:t>East Chelmsford Garden Community (Hammonds Farm)</a:t>
            </a:r>
          </a:p>
        </p:txBody>
      </p:sp>
      <p:sp>
        <p:nvSpPr>
          <p:cNvPr id="6" name="TextBox 5">
            <a:extLst>
              <a:ext uri="{FF2B5EF4-FFF2-40B4-BE49-F238E27FC236}">
                <a16:creationId xmlns:a16="http://schemas.microsoft.com/office/drawing/2014/main" id="{C523EDC2-0DC4-9847-4DC9-551D46DBD502}"/>
              </a:ext>
            </a:extLst>
          </p:cNvPr>
          <p:cNvSpPr txBox="1"/>
          <p:nvPr/>
        </p:nvSpPr>
        <p:spPr>
          <a:xfrm>
            <a:off x="5570768" y="411606"/>
            <a:ext cx="6470812" cy="5115568"/>
          </a:xfrm>
          <a:prstGeom prst="rect">
            <a:avLst/>
          </a:prstGeom>
          <a:noFill/>
        </p:spPr>
        <p:txBody>
          <a:bodyPr wrap="square" lIns="91440" tIns="45720" rIns="91440" bIns="45720" rtlCol="0" anchor="t">
            <a:spAutoFit/>
          </a:bodyPr>
          <a:lstStyle/>
          <a:p>
            <a:pPr marL="342900" lvl="0" indent="-342900">
              <a:lnSpc>
                <a:spcPct val="107000"/>
              </a:lnSpc>
              <a:buFont typeface="Symbol" panose="05050102010706020507" pitchFamily="18" charset="2"/>
              <a:buChar char=""/>
            </a:pPr>
            <a:r>
              <a:rPr lang="en-GB" kern="100">
                <a:effectLst/>
                <a:latin typeface="Arial"/>
                <a:ea typeface="Calibri"/>
                <a:cs typeface="Times New Roman"/>
              </a:rPr>
              <a:t>Sustainable, comprehensively planned, landscape-led development based on Garden City Principles</a:t>
            </a:r>
          </a:p>
          <a:p>
            <a:pPr marL="342900" indent="-342900">
              <a:lnSpc>
                <a:spcPct val="107000"/>
              </a:lnSpc>
              <a:buFont typeface="Symbol" panose="05050102010706020507" pitchFamily="18" charset="2"/>
              <a:buChar char=""/>
            </a:pPr>
            <a:r>
              <a:rPr lang="en-GB" kern="100">
                <a:effectLst/>
                <a:latin typeface="Arial"/>
                <a:ea typeface="Calibri"/>
                <a:cs typeface="Times New Roman"/>
              </a:rPr>
              <a:t>New sustainable and active travel links over and under the A12 and through the Green Wedge</a:t>
            </a:r>
            <a:r>
              <a:rPr lang="en-GB" kern="100">
                <a:latin typeface="Arial"/>
                <a:ea typeface="Calibri"/>
                <a:cs typeface="Times New Roman"/>
              </a:rPr>
              <a:t> </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kern="100">
                <a:effectLst/>
                <a:latin typeface="Arial"/>
                <a:ea typeface="Calibri"/>
                <a:cs typeface="Times New Roman"/>
              </a:rPr>
              <a:t>Highway access from A414 (to south) and A12 J19 (to north)</a:t>
            </a:r>
          </a:p>
          <a:p>
            <a:pPr marL="342900" indent="-342900">
              <a:lnSpc>
                <a:spcPct val="107000"/>
              </a:lnSpc>
              <a:buFont typeface="Symbol" panose="05050102010706020507" pitchFamily="18" charset="2"/>
              <a:buChar char=""/>
            </a:pPr>
            <a:r>
              <a:rPr lang="en-GB" kern="100">
                <a:effectLst/>
                <a:latin typeface="Arial"/>
                <a:ea typeface="Calibri"/>
                <a:cs typeface="Times New Roman"/>
              </a:rPr>
              <a:t>Capacity improvements to A414 and A12 J18 and J19 required</a:t>
            </a:r>
            <a:r>
              <a:rPr lang="en-GB" kern="100">
                <a:latin typeface="Arial"/>
                <a:ea typeface="Calibri"/>
                <a:cs typeface="Times New Roman"/>
              </a:rPr>
              <a:t> </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kern="100">
                <a:effectLst/>
                <a:latin typeface="Arial"/>
                <a:ea typeface="Calibri"/>
                <a:cs typeface="Times New Roman"/>
              </a:rPr>
              <a:t>New all-through school, two new primary schools and six early years and childcare nurseries</a:t>
            </a:r>
          </a:p>
          <a:p>
            <a:pPr marL="342900" lvl="0" indent="-342900">
              <a:lnSpc>
                <a:spcPct val="107000"/>
              </a:lnSpc>
              <a:buFont typeface="Symbol" panose="05050102010706020507" pitchFamily="18" charset="2"/>
              <a:buChar char=""/>
            </a:pPr>
            <a:r>
              <a:rPr lang="en-GB" kern="100">
                <a:latin typeface="Arial"/>
                <a:ea typeface="Calibri"/>
                <a:cs typeface="Times New Roman"/>
              </a:rPr>
              <a:t>O</a:t>
            </a:r>
            <a:r>
              <a:rPr lang="en-GB" kern="100">
                <a:effectLst/>
                <a:latin typeface="Arial"/>
                <a:ea typeface="Calibri"/>
                <a:cs typeface="Times New Roman"/>
              </a:rPr>
              <a:t>pen spaces, recreation, sport and play facilities, community facilities and mixed use neighbourhood centres</a:t>
            </a:r>
          </a:p>
          <a:p>
            <a:pPr marL="342900" indent="-342900">
              <a:lnSpc>
                <a:spcPct val="107000"/>
              </a:lnSpc>
              <a:buFont typeface="Symbol" panose="05050102010706020507" pitchFamily="18" charset="2"/>
              <a:buChar char=""/>
            </a:pPr>
            <a:r>
              <a:rPr lang="en-GB" kern="100">
                <a:latin typeface="Arial"/>
                <a:ea typeface="Calibri"/>
                <a:cs typeface="Times New Roman"/>
              </a:rPr>
              <a:t>174ha</a:t>
            </a:r>
            <a:r>
              <a:rPr lang="en-GB" kern="100">
                <a:effectLst/>
                <a:latin typeface="Arial"/>
                <a:ea typeface="Calibri"/>
                <a:cs typeface="Times New Roman"/>
              </a:rPr>
              <a:t> new country park providing improved public access and recreational opportunities along the Chelmer Valley river corridor</a:t>
            </a:r>
            <a:r>
              <a:rPr lang="en-GB" kern="100">
                <a:latin typeface="Arial"/>
                <a:ea typeface="Calibri"/>
                <a:cs typeface="Times New Roman"/>
              </a:rPr>
              <a:t> </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kern="100">
                <a:effectLst/>
                <a:latin typeface="Arial"/>
                <a:ea typeface="Calibri"/>
                <a:cs typeface="Times New Roman"/>
              </a:rPr>
              <a:t>20% biodiversity net gain</a:t>
            </a:r>
            <a:r>
              <a:rPr lang="en-GB" kern="100">
                <a:latin typeface="Arial"/>
                <a:ea typeface="Calibri"/>
                <a:cs typeface="Times New Roman"/>
              </a:rPr>
              <a:t> </a:t>
            </a:r>
            <a:endParaRPr lang="en-GB" kern="100">
              <a:latin typeface="Calibri"/>
              <a:ea typeface="Calibri"/>
              <a:cs typeface="Times New Roman"/>
            </a:endParaRPr>
          </a:p>
          <a:p>
            <a:pPr marL="342900" indent="-342900">
              <a:lnSpc>
                <a:spcPct val="107000"/>
              </a:lnSpc>
              <a:spcAft>
                <a:spcPts val="800"/>
              </a:spcAft>
              <a:buFont typeface="Symbol" panose="05050102010706020507" pitchFamily="18" charset="2"/>
              <a:buChar char=""/>
            </a:pPr>
            <a:r>
              <a:rPr lang="en-GB" kern="100">
                <a:latin typeface="Arial"/>
                <a:ea typeface="Calibri"/>
                <a:cs typeface="Times New Roman"/>
              </a:rPr>
              <a:t>Reinstatement</a:t>
            </a:r>
            <a:r>
              <a:rPr lang="en-GB" kern="100">
                <a:effectLst/>
                <a:latin typeface="Arial"/>
                <a:ea typeface="Calibri"/>
                <a:cs typeface="Times New Roman"/>
              </a:rPr>
              <a:t> of lost historic landscape features.</a:t>
            </a:r>
            <a:endParaRPr lang="en-GB" kern="100">
              <a:effectLst/>
              <a:latin typeface="Calibri"/>
              <a:ea typeface="Calibri"/>
              <a:cs typeface="Times New Roman"/>
            </a:endParaRPr>
          </a:p>
        </p:txBody>
      </p:sp>
      <p:pic>
        <p:nvPicPr>
          <p:cNvPr id="7" name="Picture 6" descr="A map of a neighborhood&#10;&#10;Description automatically generated">
            <a:extLst>
              <a:ext uri="{FF2B5EF4-FFF2-40B4-BE49-F238E27FC236}">
                <a16:creationId xmlns:a16="http://schemas.microsoft.com/office/drawing/2014/main" id="{F83F9FB0-E352-0BE0-C304-97B1FA66A5A3}"/>
              </a:ext>
            </a:extLst>
          </p:cNvPr>
          <p:cNvPicPr>
            <a:picLocks noChangeAspect="1"/>
          </p:cNvPicPr>
          <p:nvPr/>
        </p:nvPicPr>
        <p:blipFill>
          <a:blip r:embed="rId3"/>
          <a:stretch>
            <a:fillRect/>
          </a:stretch>
        </p:blipFill>
        <p:spPr>
          <a:xfrm>
            <a:off x="4512" y="992522"/>
            <a:ext cx="5338345" cy="5862219"/>
          </a:xfrm>
          <a:prstGeom prst="rect">
            <a:avLst/>
          </a:prstGeom>
        </p:spPr>
      </p:pic>
      <p:sp>
        <p:nvSpPr>
          <p:cNvPr id="3" name="TextBox 2">
            <a:extLst>
              <a:ext uri="{FF2B5EF4-FFF2-40B4-BE49-F238E27FC236}">
                <a16:creationId xmlns:a16="http://schemas.microsoft.com/office/drawing/2014/main" id="{4ACC36AA-09FE-A0B9-3986-C7D32513DC6A}"/>
              </a:ext>
            </a:extLst>
          </p:cNvPr>
          <p:cNvSpPr txBox="1"/>
          <p:nvPr/>
        </p:nvSpPr>
        <p:spPr>
          <a:xfrm>
            <a:off x="5400000" y="6083627"/>
            <a:ext cx="2829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a:t>Land adjacent to A12 Junction 18</a:t>
            </a:r>
          </a:p>
        </p:txBody>
      </p:sp>
      <p:cxnSp>
        <p:nvCxnSpPr>
          <p:cNvPr id="5" name="Straight Arrow Connector 4">
            <a:extLst>
              <a:ext uri="{FF2B5EF4-FFF2-40B4-BE49-F238E27FC236}">
                <a16:creationId xmlns:a16="http://schemas.microsoft.com/office/drawing/2014/main" id="{0716459D-9AAB-934C-8DE2-0210C307B51C}"/>
              </a:ext>
            </a:extLst>
          </p:cNvPr>
          <p:cNvCxnSpPr>
            <a:stCxn id="3" idx="1"/>
          </p:cNvCxnSpPr>
          <p:nvPr/>
        </p:nvCxnSpPr>
        <p:spPr>
          <a:xfrm flipH="1" flipV="1">
            <a:off x="3336966" y="5854535"/>
            <a:ext cx="2063034" cy="5522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1086B53-540A-649B-05F2-60BA996B6E3A}"/>
              </a:ext>
            </a:extLst>
          </p:cNvPr>
          <p:cNvPicPr>
            <a:picLocks noChangeAspect="1"/>
          </p:cNvPicPr>
          <p:nvPr/>
        </p:nvPicPr>
        <p:blipFill>
          <a:blip r:embed="rId4"/>
          <a:stretch>
            <a:fillRect/>
          </a:stretch>
        </p:blipFill>
        <p:spPr>
          <a:xfrm>
            <a:off x="98605" y="6307137"/>
            <a:ext cx="3515216" cy="476316"/>
          </a:xfrm>
          <a:prstGeom prst="rect">
            <a:avLst/>
          </a:prstGeom>
        </p:spPr>
      </p:pic>
    </p:spTree>
    <p:extLst>
      <p:ext uri="{BB962C8B-B14F-4D97-AF65-F5344CB8AC3E}">
        <p14:creationId xmlns:p14="http://schemas.microsoft.com/office/powerpoint/2010/main" val="1708894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506A-C9F2-2E6A-AA03-695F31E08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E974B-79BA-1C49-5F00-A80F71950856}"/>
              </a:ext>
            </a:extLst>
          </p:cNvPr>
          <p:cNvSpPr>
            <a:spLocks noGrp="1"/>
          </p:cNvSpPr>
          <p:nvPr>
            <p:ph type="title"/>
          </p:nvPr>
        </p:nvSpPr>
        <p:spPr/>
        <p:txBody>
          <a:bodyPr>
            <a:normAutofit fontScale="90000"/>
          </a:bodyPr>
          <a:lstStyle/>
          <a:p>
            <a:r>
              <a:rPr lang="en-GB"/>
              <a:t>Growth Area 3 – Other New Sites </a:t>
            </a:r>
          </a:p>
        </p:txBody>
      </p:sp>
      <p:pic>
        <p:nvPicPr>
          <p:cNvPr id="15" name="Picture 14">
            <a:extLst>
              <a:ext uri="{FF2B5EF4-FFF2-40B4-BE49-F238E27FC236}">
                <a16:creationId xmlns:a16="http://schemas.microsoft.com/office/drawing/2014/main" id="{807AE603-CE82-A0A7-1DAF-40DBF036DEE6}"/>
              </a:ext>
            </a:extLst>
          </p:cNvPr>
          <p:cNvPicPr>
            <a:picLocks noChangeAspect="1"/>
          </p:cNvPicPr>
          <p:nvPr/>
        </p:nvPicPr>
        <p:blipFill>
          <a:blip r:embed="rId2"/>
          <a:stretch>
            <a:fillRect/>
          </a:stretch>
        </p:blipFill>
        <p:spPr>
          <a:xfrm>
            <a:off x="687819" y="1586522"/>
            <a:ext cx="5856554" cy="4826153"/>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1AF85B9E-15C9-3077-4C99-ECD78F6DF7AC}"/>
              </a:ext>
            </a:extLst>
          </p:cNvPr>
          <p:cNvPicPr>
            <a:picLocks noChangeAspect="1"/>
          </p:cNvPicPr>
          <p:nvPr/>
        </p:nvPicPr>
        <p:blipFill>
          <a:blip r:embed="rId3"/>
          <a:stretch>
            <a:fillRect/>
          </a:stretch>
        </p:blipFill>
        <p:spPr>
          <a:xfrm>
            <a:off x="7203026" y="595204"/>
            <a:ext cx="4541670" cy="6066221"/>
          </a:xfrm>
          <a:prstGeom prst="rect">
            <a:avLst/>
          </a:prstGeom>
          <a:ln>
            <a:solidFill>
              <a:schemeClr val="bg1">
                <a:lumMod val="65000"/>
              </a:schemeClr>
            </a:solidFill>
          </a:ln>
        </p:spPr>
      </p:pic>
      <p:sp>
        <p:nvSpPr>
          <p:cNvPr id="18" name="TextBox 17">
            <a:extLst>
              <a:ext uri="{FF2B5EF4-FFF2-40B4-BE49-F238E27FC236}">
                <a16:creationId xmlns:a16="http://schemas.microsoft.com/office/drawing/2014/main" id="{54008524-9015-C93E-C89E-BAA08D7D0CB9}"/>
              </a:ext>
            </a:extLst>
          </p:cNvPr>
          <p:cNvSpPr txBox="1"/>
          <p:nvPr/>
        </p:nvSpPr>
        <p:spPr>
          <a:xfrm>
            <a:off x="2345051" y="1124857"/>
            <a:ext cx="1581524" cy="461665"/>
          </a:xfrm>
          <a:prstGeom prst="rect">
            <a:avLst/>
          </a:prstGeom>
          <a:noFill/>
        </p:spPr>
        <p:txBody>
          <a:bodyPr wrap="square" rtlCol="0">
            <a:spAutoFit/>
          </a:bodyPr>
          <a:lstStyle/>
          <a:p>
            <a:r>
              <a:rPr lang="en-GB" sz="2400"/>
              <a:t>Bicknacre</a:t>
            </a:r>
          </a:p>
        </p:txBody>
      </p:sp>
      <p:sp>
        <p:nvSpPr>
          <p:cNvPr id="20" name="TextBox 19">
            <a:extLst>
              <a:ext uri="{FF2B5EF4-FFF2-40B4-BE49-F238E27FC236}">
                <a16:creationId xmlns:a16="http://schemas.microsoft.com/office/drawing/2014/main" id="{D03FF39E-B6EF-7352-4DC1-C46227BC8DA4}"/>
              </a:ext>
            </a:extLst>
          </p:cNvPr>
          <p:cNvSpPr txBox="1"/>
          <p:nvPr/>
        </p:nvSpPr>
        <p:spPr>
          <a:xfrm>
            <a:off x="7995304" y="33335"/>
            <a:ext cx="2633472" cy="461665"/>
          </a:xfrm>
          <a:prstGeom prst="rect">
            <a:avLst/>
          </a:prstGeom>
          <a:noFill/>
        </p:spPr>
        <p:txBody>
          <a:bodyPr wrap="square" rtlCol="0">
            <a:spAutoFit/>
          </a:bodyPr>
          <a:lstStyle/>
          <a:p>
            <a:r>
              <a:rPr lang="en-GB" sz="2400"/>
              <a:t>East Hanningfield</a:t>
            </a:r>
          </a:p>
        </p:txBody>
      </p:sp>
      <p:pic>
        <p:nvPicPr>
          <p:cNvPr id="4" name="Picture 3">
            <a:extLst>
              <a:ext uri="{FF2B5EF4-FFF2-40B4-BE49-F238E27FC236}">
                <a16:creationId xmlns:a16="http://schemas.microsoft.com/office/drawing/2014/main" id="{EB17C731-C79E-6D61-3ED7-D5B77A84B3BF}"/>
              </a:ext>
            </a:extLst>
          </p:cNvPr>
          <p:cNvPicPr>
            <a:picLocks noChangeAspect="1"/>
          </p:cNvPicPr>
          <p:nvPr/>
        </p:nvPicPr>
        <p:blipFill>
          <a:blip r:embed="rId4"/>
          <a:stretch>
            <a:fillRect/>
          </a:stretch>
        </p:blipFill>
        <p:spPr>
          <a:xfrm>
            <a:off x="3231367" y="1571871"/>
            <a:ext cx="3515216" cy="476316"/>
          </a:xfrm>
          <a:prstGeom prst="rect">
            <a:avLst/>
          </a:prstGeom>
        </p:spPr>
      </p:pic>
      <p:pic>
        <p:nvPicPr>
          <p:cNvPr id="6" name="Picture 5">
            <a:extLst>
              <a:ext uri="{FF2B5EF4-FFF2-40B4-BE49-F238E27FC236}">
                <a16:creationId xmlns:a16="http://schemas.microsoft.com/office/drawing/2014/main" id="{98DB6088-BD62-0389-2278-5B0C85D672AB}"/>
              </a:ext>
            </a:extLst>
          </p:cNvPr>
          <p:cNvPicPr>
            <a:picLocks noChangeAspect="1"/>
          </p:cNvPicPr>
          <p:nvPr/>
        </p:nvPicPr>
        <p:blipFill>
          <a:blip r:embed="rId4"/>
          <a:stretch>
            <a:fillRect/>
          </a:stretch>
        </p:blipFill>
        <p:spPr>
          <a:xfrm>
            <a:off x="7203026" y="6174517"/>
            <a:ext cx="3515216" cy="476316"/>
          </a:xfrm>
          <a:prstGeom prst="rect">
            <a:avLst/>
          </a:prstGeom>
        </p:spPr>
      </p:pic>
    </p:spTree>
    <p:extLst>
      <p:ext uri="{BB962C8B-B14F-4D97-AF65-F5344CB8AC3E}">
        <p14:creationId xmlns:p14="http://schemas.microsoft.com/office/powerpoint/2010/main" val="759802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D7DC-E5BD-EC06-CB99-EE2416CC0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95753-7C93-49E5-22CA-021342EB26CB}"/>
              </a:ext>
            </a:extLst>
          </p:cNvPr>
          <p:cNvSpPr>
            <a:spLocks noGrp="1"/>
          </p:cNvSpPr>
          <p:nvPr>
            <p:ph type="title"/>
          </p:nvPr>
        </p:nvSpPr>
        <p:spPr/>
        <p:txBody>
          <a:bodyPr>
            <a:normAutofit fontScale="90000"/>
          </a:bodyPr>
          <a:lstStyle/>
          <a:p>
            <a:r>
              <a:rPr lang="en-GB"/>
              <a:t>Preferred Options 2024 Consultation Document</a:t>
            </a:r>
          </a:p>
        </p:txBody>
      </p:sp>
      <p:sp>
        <p:nvSpPr>
          <p:cNvPr id="4" name="TextBox 3">
            <a:extLst>
              <a:ext uri="{FF2B5EF4-FFF2-40B4-BE49-F238E27FC236}">
                <a16:creationId xmlns:a16="http://schemas.microsoft.com/office/drawing/2014/main" id="{87840B57-274F-1BD7-538E-1A338A935E5D}"/>
              </a:ext>
            </a:extLst>
          </p:cNvPr>
          <p:cNvSpPr txBox="1"/>
          <p:nvPr/>
        </p:nvSpPr>
        <p:spPr>
          <a:xfrm>
            <a:off x="363255" y="1868302"/>
            <a:ext cx="6963820" cy="3385542"/>
          </a:xfrm>
          <a:prstGeom prst="rect">
            <a:avLst/>
          </a:prstGeom>
          <a:noFill/>
        </p:spPr>
        <p:txBody>
          <a:bodyPr wrap="square" lIns="91440" tIns="45720" rIns="91440" bIns="45720" rtlCol="0" anchor="t">
            <a:spAutoFit/>
          </a:bodyPr>
          <a:lstStyle/>
          <a:p>
            <a:endParaRPr lang="en-GB" sz="2800">
              <a:latin typeface="+mj-lt"/>
            </a:endParaRPr>
          </a:p>
          <a:p>
            <a:pPr marL="342900" lvl="0" indent="-342900" fontAlgn="base">
              <a:buFont typeface="Symbol" panose="05050102010706020507" pitchFamily="18" charset="2"/>
              <a:buChar char=""/>
            </a:pPr>
            <a:r>
              <a:rPr lang="en-GB" sz="2800">
                <a:latin typeface="+mj-lt"/>
                <a:ea typeface="Times New Roman" panose="02020603050405020304" pitchFamily="18" charset="0"/>
              </a:rPr>
              <a:t>Full updated draft Local Plan document</a:t>
            </a:r>
            <a:endParaRPr lang="en-GB" sz="2800">
              <a:effectLst/>
              <a:latin typeface="+mj-lt"/>
              <a:ea typeface="Times New Roman" panose="02020603050405020304" pitchFamily="18" charset="0"/>
            </a:endParaRPr>
          </a:p>
          <a:p>
            <a:pPr marL="342900" lvl="0" indent="-342900" fontAlgn="base">
              <a:buFont typeface="Symbol" panose="05050102010706020507" pitchFamily="18" charset="2"/>
              <a:buChar char=""/>
            </a:pPr>
            <a:r>
              <a:rPr lang="en-US" sz="2800">
                <a:latin typeface="+mj-lt"/>
                <a:ea typeface="Times New Roman" panose="02020603050405020304" pitchFamily="18" charset="0"/>
              </a:rPr>
              <a:t>Draft policy wording and site allocations</a:t>
            </a:r>
            <a:endParaRPr lang="en-US" sz="2800">
              <a:latin typeface="+mj-lt"/>
              <a:ea typeface="Times New Roman" panose="02020603050405020304" pitchFamily="18" charset="0"/>
              <a:cs typeface="Arial"/>
            </a:endParaRPr>
          </a:p>
          <a:p>
            <a:pPr marL="342900" lvl="0" indent="-342900" fontAlgn="base">
              <a:buFont typeface="Symbol" panose="05050102010706020507" pitchFamily="18" charset="2"/>
              <a:buChar char=""/>
            </a:pPr>
            <a:r>
              <a:rPr lang="en-GB" sz="2800">
                <a:latin typeface="+mj-lt"/>
                <a:ea typeface="Times New Roman" panose="02020603050405020304" pitchFamily="18" charset="0"/>
              </a:rPr>
              <a:t>Draft Monitoring Schedule</a:t>
            </a:r>
          </a:p>
          <a:p>
            <a:pPr marL="342900" lvl="0" indent="-342900" fontAlgn="base">
              <a:buFont typeface="Symbol" panose="05050102010706020507" pitchFamily="18" charset="2"/>
              <a:buChar char=""/>
            </a:pPr>
            <a:r>
              <a:rPr lang="en-GB" sz="2800">
                <a:latin typeface="+mj-lt"/>
                <a:ea typeface="Times New Roman" panose="02020603050405020304" pitchFamily="18" charset="0"/>
              </a:rPr>
              <a:t>Draft Policies Map</a:t>
            </a:r>
            <a:endParaRPr lang="en-GB" sz="2800">
              <a:effectLst/>
              <a:latin typeface="+mj-lt"/>
              <a:ea typeface="Times New Roman" panose="02020603050405020304" pitchFamily="18" charset="0"/>
            </a:endParaRPr>
          </a:p>
          <a:p>
            <a:pPr marL="342900" indent="-342900">
              <a:buFont typeface="Symbol" panose="05050102010706020507" pitchFamily="18" charset="2"/>
              <a:buChar char=""/>
            </a:pPr>
            <a:r>
              <a:rPr lang="en-US" sz="2800">
                <a:cs typeface="Arial"/>
              </a:rPr>
              <a:t>Reasonable Alternatives</a:t>
            </a:r>
            <a:endParaRPr lang="en-GB" sz="2800">
              <a:cs typeface="Arial"/>
            </a:endParaRPr>
          </a:p>
          <a:p>
            <a:pPr marL="342900" indent="-342900">
              <a:buFont typeface="Symbol" panose="05050102010706020507" pitchFamily="18" charset="2"/>
              <a:buChar char=""/>
            </a:pPr>
            <a:endParaRPr lang="en-GB" sz="2800">
              <a:cs typeface="Arial"/>
            </a:endParaRPr>
          </a:p>
          <a:p>
            <a:endParaRPr lang="en-GB">
              <a:cs typeface="Arial" panose="020B0604020202020204"/>
            </a:endParaRPr>
          </a:p>
        </p:txBody>
      </p:sp>
      <p:pic>
        <p:nvPicPr>
          <p:cNvPr id="6" name="Picture 5">
            <a:extLst>
              <a:ext uri="{FF2B5EF4-FFF2-40B4-BE49-F238E27FC236}">
                <a16:creationId xmlns:a16="http://schemas.microsoft.com/office/drawing/2014/main" id="{5DABEB77-53F0-1403-7428-A08CEEFEC65C}"/>
              </a:ext>
            </a:extLst>
          </p:cNvPr>
          <p:cNvPicPr>
            <a:picLocks noChangeAspect="1"/>
          </p:cNvPicPr>
          <p:nvPr/>
        </p:nvPicPr>
        <p:blipFill>
          <a:blip r:embed="rId2"/>
          <a:stretch>
            <a:fillRect/>
          </a:stretch>
        </p:blipFill>
        <p:spPr>
          <a:xfrm rot="373842">
            <a:off x="7484174" y="436642"/>
            <a:ext cx="3802757" cy="5425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927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7CFD-6857-F0D8-7DAE-6D71EBF38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8479E-27C2-E2A7-D139-E40B09A6220D}"/>
              </a:ext>
            </a:extLst>
          </p:cNvPr>
          <p:cNvSpPr>
            <a:spLocks noGrp="1"/>
          </p:cNvSpPr>
          <p:nvPr>
            <p:ph type="title"/>
          </p:nvPr>
        </p:nvSpPr>
        <p:spPr/>
        <p:txBody>
          <a:bodyPr>
            <a:normAutofit fontScale="90000"/>
          </a:bodyPr>
          <a:lstStyle/>
          <a:p>
            <a:r>
              <a:rPr lang="en-GB"/>
              <a:t>Integrated Impact Assessment Consultation Document</a:t>
            </a:r>
          </a:p>
        </p:txBody>
      </p:sp>
      <p:sp>
        <p:nvSpPr>
          <p:cNvPr id="4" name="TextBox 3">
            <a:extLst>
              <a:ext uri="{FF2B5EF4-FFF2-40B4-BE49-F238E27FC236}">
                <a16:creationId xmlns:a16="http://schemas.microsoft.com/office/drawing/2014/main" id="{4C05B092-D136-1EAA-081F-84BAA6D85945}"/>
              </a:ext>
            </a:extLst>
          </p:cNvPr>
          <p:cNvSpPr txBox="1"/>
          <p:nvPr/>
        </p:nvSpPr>
        <p:spPr>
          <a:xfrm>
            <a:off x="446383" y="1321921"/>
            <a:ext cx="6488808"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71207B"/>
              </a:solidFill>
              <a:effectLst/>
              <a:uLnTx/>
              <a:uFillTx/>
              <a:latin typeface="Arial" panose="020B0604020202020204"/>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GB" sz="2600" b="0" i="0" u="none" strike="noStrike" kern="1200" cap="none" spc="0" normalizeH="0" baseline="0" noProof="0">
                <a:ln>
                  <a:noFill/>
                </a:ln>
                <a:solidFill>
                  <a:srgbClr val="71207B"/>
                </a:solidFill>
                <a:effectLst/>
                <a:uLnTx/>
                <a:uFillTx/>
                <a:latin typeface="Arial" panose="020B0604020202020204"/>
                <a:ea typeface="Times New Roman" panose="02020603050405020304" pitchFamily="18" charset="0"/>
                <a:cs typeface="+mn-cs"/>
              </a:rPr>
              <a:t>Draws</a:t>
            </a:r>
            <a:r>
              <a:rPr lang="en-GB" sz="2600"/>
              <a:t> together environmental, equality and health assessments of the Preferred Options Local Plan</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lang="en-GB" sz="2600"/>
              <a:t>Seeks to maximise policy benefits and promote sustainable development </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lang="en-US" sz="2600">
                <a:solidFill>
                  <a:srgbClr val="6D2077"/>
                </a:solidFill>
                <a:latin typeface="Arial" panose="020B0604020202020204"/>
                <a:ea typeface="+mn-lt"/>
                <a:cs typeface="+mn-lt"/>
              </a:rPr>
              <a:t>Finds that the Preferred Spatial Strategy p</a:t>
            </a:r>
            <a:r>
              <a:rPr lang="en-GB" sz="2600" b="0" i="0" u="none" strike="noStrike" kern="1200" noProof="0" err="1">
                <a:solidFill>
                  <a:schemeClr val="tx1"/>
                </a:solidFill>
                <a:effectLst/>
                <a:latin typeface="Arial"/>
              </a:rPr>
              <a:t>erforms</a:t>
            </a:r>
            <a:r>
              <a:rPr lang="en-GB" sz="2600" b="0" i="0" u="none" strike="noStrike" kern="1200" noProof="0">
                <a:solidFill>
                  <a:schemeClr val="tx1"/>
                </a:solidFill>
                <a:effectLst/>
                <a:latin typeface="Arial"/>
              </a:rPr>
              <a:t> better than the five alternative approaches, and will focus new housing and employment growth to the most sustainable locations</a:t>
            </a:r>
            <a:endParaRPr kumimoji="0" lang="en-GB" sz="2600" b="0" i="0" u="none" strike="noStrike" kern="1200" cap="none" spc="0" normalizeH="0" baseline="0" noProof="0">
              <a:ln>
                <a:noFill/>
              </a:ln>
              <a:solidFill>
                <a:srgbClr val="71207B"/>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9D2FD0B-FD69-3E06-E1EF-1B644E1D7D8A}"/>
              </a:ext>
            </a:extLst>
          </p:cNvPr>
          <p:cNvPicPr>
            <a:picLocks noChangeAspect="1"/>
          </p:cNvPicPr>
          <p:nvPr/>
        </p:nvPicPr>
        <p:blipFill>
          <a:blip r:embed="rId2"/>
          <a:stretch>
            <a:fillRect/>
          </a:stretch>
        </p:blipFill>
        <p:spPr>
          <a:xfrm rot="390667">
            <a:off x="7451341" y="431981"/>
            <a:ext cx="3710932" cy="5294517"/>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950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AAA61-1700-44B0-AF5D-AD25897F27A5}"/>
              </a:ext>
            </a:extLst>
          </p:cNvPr>
          <p:cNvSpPr>
            <a:spLocks noGrp="1"/>
          </p:cNvSpPr>
          <p:nvPr>
            <p:ph type="title"/>
          </p:nvPr>
        </p:nvSpPr>
        <p:spPr/>
        <p:txBody>
          <a:bodyPr>
            <a:normAutofit fontScale="90000"/>
          </a:bodyPr>
          <a:lstStyle/>
          <a:p>
            <a:r>
              <a:rPr lang="en-GB"/>
              <a:t>Intended Consultation 	</a:t>
            </a:r>
          </a:p>
        </p:txBody>
      </p:sp>
      <p:sp>
        <p:nvSpPr>
          <p:cNvPr id="4" name="TextBox 3">
            <a:extLst>
              <a:ext uri="{FF2B5EF4-FFF2-40B4-BE49-F238E27FC236}">
                <a16:creationId xmlns:a16="http://schemas.microsoft.com/office/drawing/2014/main" id="{7C71ACF3-DC0E-4A0E-A149-6BC3AAA8FEB2}"/>
              </a:ext>
            </a:extLst>
          </p:cNvPr>
          <p:cNvSpPr txBox="1"/>
          <p:nvPr/>
        </p:nvSpPr>
        <p:spPr>
          <a:xfrm>
            <a:off x="467638" y="788119"/>
            <a:ext cx="11724362" cy="61909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71207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71207B"/>
                </a:solidFill>
                <a:effectLst/>
                <a:uLnTx/>
                <a:uFillTx/>
                <a:latin typeface="Arial" panose="020B0604020202020204"/>
                <a:ea typeface="+mn-ea"/>
                <a:cs typeface="+mn-cs"/>
              </a:rPr>
              <a:t>Early May – Mid-June 2024 (exact date TBC)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srgbClr val="71207B"/>
              </a:solidFill>
              <a:effectLst/>
              <a:uLnTx/>
              <a:uFillTx/>
              <a:latin typeface="Arial" panose="020B0604020202020204"/>
              <a:ea typeface="+mn-ea"/>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2200" b="0" i="0" u="none" strike="noStrike" kern="1200" cap="none" spc="0" normalizeH="0" baseline="0" noProof="0">
                <a:ln>
                  <a:noFill/>
                </a:ln>
                <a:solidFill>
                  <a:srgbClr val="71207B"/>
                </a:solidFill>
                <a:effectLst/>
                <a:uLnTx/>
                <a:uFillTx/>
                <a:latin typeface="Arial"/>
                <a:ea typeface="Calibri" panose="020F0502020204030204" pitchFamily="34" charset="0"/>
                <a:cs typeface="Arial"/>
              </a:rPr>
              <a:t>Consultation notifications sent to all on Local Plan database</a:t>
            </a:r>
            <a:endParaRPr lang="en-GB" sz="2200" b="0" i="0" u="none" strike="noStrike" kern="1200" cap="none" spc="0" normalizeH="0" baseline="0" noProof="0">
              <a:ln>
                <a:noFill/>
              </a:ln>
              <a:solidFill>
                <a:srgbClr val="71207B"/>
              </a:solidFill>
              <a:effectLst/>
              <a:uLnTx/>
              <a:uFillTx/>
              <a:latin typeface="Arial"/>
              <a:ea typeface="Calibri" panose="020F0502020204030204" pitchFamily="34" charset="0"/>
              <a:cs typeface="Arial"/>
            </a:endParaRPr>
          </a:p>
          <a:p>
            <a:pPr marL="342900" indent="-342900">
              <a:lnSpc>
                <a:spcPct val="115000"/>
              </a:lnSpc>
              <a:buFont typeface="Symbol,Sans-Serif" panose="05050102010706020507" pitchFamily="18" charset="2"/>
              <a:buChar char=""/>
              <a:defRPr/>
            </a:pPr>
            <a:r>
              <a:rPr lang="en-GB" sz="2200">
                <a:solidFill>
                  <a:srgbClr val="71207B"/>
                </a:solidFill>
                <a:latin typeface="Arial"/>
                <a:cs typeface="Arial"/>
              </a:rPr>
              <a:t>Web page with links to key materials </a:t>
            </a:r>
            <a:r>
              <a:rPr lang="en-US" sz="2200">
                <a:solidFill>
                  <a:srgbClr val="71207B"/>
                </a:solidFill>
                <a:latin typeface="Arial"/>
                <a:cs typeface="Arial"/>
              </a:rPr>
              <a:t> </a:t>
            </a:r>
          </a:p>
          <a:p>
            <a:pPr marL="342900" indent="-342900">
              <a:lnSpc>
                <a:spcPct val="114999"/>
              </a:lnSpc>
              <a:buFont typeface="Symbol,Sans-Serif" panose="05050102010706020507" pitchFamily="18" charset="2"/>
              <a:buChar char=""/>
              <a:defRPr/>
            </a:pPr>
            <a:r>
              <a:rPr lang="en-GB" sz="2200">
                <a:solidFill>
                  <a:srgbClr val="71207B"/>
                </a:solidFill>
                <a:latin typeface="Arial"/>
                <a:cs typeface="Arial"/>
              </a:rPr>
              <a:t>Adverts in local publications</a:t>
            </a:r>
          </a:p>
          <a:p>
            <a:pPr marL="342900" marR="0" lvl="0" indent="-342900" algn="l" defTabSz="914400">
              <a:lnSpc>
                <a:spcPct val="114999"/>
              </a:lnSpc>
              <a:spcBef>
                <a:spcPts val="0"/>
              </a:spcBef>
              <a:spcAft>
                <a:spcPts val="0"/>
              </a:spcAft>
              <a:buClrTx/>
              <a:buSzTx/>
              <a:buFont typeface="Symbol" panose="05050102010706020507" pitchFamily="18" charset="2"/>
              <a:buChar char=""/>
              <a:tabLst/>
              <a:defRPr/>
            </a:pPr>
            <a:r>
              <a:rPr lang="en-GB" sz="2200" b="0" i="0" u="none" strike="noStrike">
                <a:solidFill>
                  <a:srgbClr val="71207B"/>
                </a:solidFill>
                <a:effectLst/>
                <a:latin typeface="Arial"/>
                <a:cs typeface="Arial"/>
              </a:rPr>
              <a:t>Pop-up displays for the whole consultation period </a:t>
            </a:r>
            <a:endParaRPr lang="en-GB">
              <a:latin typeface="Arial"/>
              <a:cs typeface="Arial"/>
            </a:endParaRPr>
          </a:p>
          <a:p>
            <a:pPr marL="342900" indent="-342900">
              <a:lnSpc>
                <a:spcPct val="115000"/>
              </a:lnSpc>
              <a:buFont typeface="Symbol" panose="05050102010706020507" pitchFamily="18" charset="2"/>
              <a:buChar char=""/>
              <a:defRPr/>
            </a:pPr>
            <a:r>
              <a:rPr lang="en-GB" sz="2200">
                <a:solidFill>
                  <a:srgbClr val="71207B"/>
                </a:solidFill>
                <a:latin typeface="Arial"/>
                <a:ea typeface="Calibri" panose="020F0502020204030204" pitchFamily="34" charset="0"/>
                <a:cs typeface="Arial"/>
              </a:rPr>
              <a:t>Posters </a:t>
            </a:r>
            <a:r>
              <a:rPr kumimoji="0" lang="en-GB" sz="2200" b="0" i="0" u="none" strike="noStrike" kern="1200" cap="none" spc="0" normalizeH="0" baseline="0" noProof="0">
                <a:ln>
                  <a:noFill/>
                </a:ln>
                <a:solidFill>
                  <a:srgbClr val="71207B"/>
                </a:solidFill>
                <a:effectLst/>
                <a:uLnTx/>
                <a:uFillTx/>
                <a:latin typeface="Arial"/>
                <a:ea typeface="Calibri" panose="020F0502020204030204" pitchFamily="34" charset="0"/>
                <a:cs typeface="Arial"/>
              </a:rPr>
              <a:t>circulated to Parish/Town Councils, main Council buildings, and community facilities such as post offices, libraries and GP surgeries</a:t>
            </a:r>
            <a:r>
              <a:rPr lang="en-GB" sz="2200">
                <a:solidFill>
                  <a:srgbClr val="71207B"/>
                </a:solidFill>
                <a:latin typeface="Arial"/>
                <a:ea typeface="Calibri" panose="020F0502020204030204" pitchFamily="34" charset="0"/>
                <a:cs typeface="Arial"/>
              </a:rPr>
              <a:t> </a:t>
            </a:r>
            <a:endParaRPr lang="en-GB" sz="2200" b="0" i="0" u="none" strike="noStrike" kern="1200" cap="none" spc="0" normalizeH="0" baseline="0" noProof="0">
              <a:ln>
                <a:noFill/>
              </a:ln>
              <a:solidFill>
                <a:srgbClr val="71207B"/>
              </a:solidFill>
              <a:effectLst/>
              <a:uLnTx/>
              <a:uFillTx/>
              <a:latin typeface="Calibri"/>
              <a:ea typeface="Calibri" panose="020F0502020204030204" pitchFamily="34" charset="0"/>
              <a:cs typeface="Arial" panose="020B0604020202020204" pitchFamily="34" charset="0"/>
            </a:endParaRPr>
          </a:p>
          <a:p>
            <a:pPr marL="342900" indent="-342900">
              <a:lnSpc>
                <a:spcPct val="115000"/>
              </a:lnSpc>
              <a:buFont typeface="Symbol" panose="05050102010706020507" pitchFamily="18" charset="2"/>
              <a:buChar char=""/>
              <a:defRPr/>
            </a:pPr>
            <a:r>
              <a:rPr lang="en-GB" sz="2200">
                <a:solidFill>
                  <a:srgbClr val="71207B"/>
                </a:solidFill>
                <a:latin typeface="Arial"/>
                <a:ea typeface="Calibri" panose="020F0502020204030204" pitchFamily="34" charset="0"/>
                <a:cs typeface="Arial"/>
              </a:rPr>
              <a:t>Site Notices around proposed new site allocation boundaries</a:t>
            </a:r>
            <a:r>
              <a:rPr lang="en-US" sz="2200">
                <a:solidFill>
                  <a:srgbClr val="71207B"/>
                </a:solidFill>
                <a:latin typeface="Arial"/>
                <a:ea typeface="Calibri" panose="020F0502020204030204" pitchFamily="34" charset="0"/>
                <a:cs typeface="Arial"/>
              </a:rPr>
              <a:t> </a:t>
            </a:r>
            <a:endParaRPr lang="en-GB" sz="2200">
              <a:solidFill>
                <a:srgbClr val="71207B"/>
              </a:solidFill>
              <a:latin typeface="Calibri"/>
              <a:ea typeface="Calibri" panose="020F0502020204030204" pitchFamily="34" charset="0"/>
              <a:cs typeface="Arial" panose="020B0604020202020204" pitchFamily="34" charset="0"/>
            </a:endParaRPr>
          </a:p>
          <a:p>
            <a:pPr marL="342900" indent="-342900">
              <a:lnSpc>
                <a:spcPct val="114999"/>
              </a:lnSpc>
              <a:buFont typeface="Symbol" panose="05050102010706020507" pitchFamily="18" charset="2"/>
              <a:buChar char=""/>
              <a:defRPr/>
            </a:pPr>
            <a:r>
              <a:rPr lang="en-GB" sz="2200">
                <a:solidFill>
                  <a:srgbClr val="71207B"/>
                </a:solidFill>
                <a:latin typeface="Arial"/>
                <a:ea typeface="Calibri" panose="020F0502020204030204" pitchFamily="34" charset="0"/>
                <a:cs typeface="Arial"/>
              </a:rPr>
              <a:t>Staffed and unstaffed public exhibitions, and a 24/7 online virtual exhibition</a:t>
            </a:r>
            <a:endParaRPr lang="en-GB" sz="2200">
              <a:solidFill>
                <a:srgbClr val="71207B"/>
              </a:solidFill>
              <a:latin typeface="Calibri"/>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2200" b="0" i="0" u="none" strike="noStrike">
                <a:solidFill>
                  <a:srgbClr val="71207B"/>
                </a:solidFill>
                <a:effectLst/>
                <a:latin typeface="Arial" panose="020B0604020202020204" pitchFamily="34" charset="0"/>
              </a:rPr>
              <a:t>Social media campaign</a:t>
            </a:r>
            <a:r>
              <a:rPr lang="en-US" sz="2200" b="0" i="0">
                <a:solidFill>
                  <a:srgbClr val="71207B"/>
                </a:solidFill>
                <a:effectLst/>
                <a:latin typeface="Arial" panose="020B0604020202020204" pitchFamily="34" charset="0"/>
              </a:rPr>
              <a:t>​</a:t>
            </a:r>
            <a:endParaRPr lang="en-GB" sz="2200" b="0" i="0" u="none" strike="noStrike">
              <a:solidFill>
                <a:srgbClr val="71207B"/>
              </a:solidFill>
              <a:effectLst/>
              <a:latin typeface="Arial" panose="020B0604020202020204" pitchFamily="34" charset="0"/>
            </a:endParaRPr>
          </a:p>
          <a:p>
            <a:pPr marL="342900" indent="-342900">
              <a:lnSpc>
                <a:spcPct val="115000"/>
              </a:lnSpc>
              <a:buFont typeface="Symbol" panose="05050102010706020507" pitchFamily="18" charset="2"/>
              <a:buChar char=""/>
              <a:defRPr/>
            </a:pPr>
            <a:r>
              <a:rPr kumimoji="0" lang="en-GB" sz="2200" b="0" i="0" u="none" strike="noStrike" kern="1200" cap="none" spc="0" normalizeH="0" baseline="0" noProof="0">
                <a:ln>
                  <a:noFill/>
                </a:ln>
                <a:solidFill>
                  <a:srgbClr val="71207B"/>
                </a:solidFill>
                <a:effectLst/>
                <a:uLnTx/>
                <a:uFillTx/>
                <a:latin typeface="Arial" panose="020B0604020202020204"/>
                <a:ea typeface="+mn-ea"/>
                <a:cs typeface="Arial"/>
              </a:rPr>
              <a:t>Track changed version, summary leaflets, FAQs, ‘You Said We Did’ Feedback Report</a:t>
            </a:r>
            <a:endParaRPr lang="en-US" sz="2200">
              <a:solidFill>
                <a:srgbClr val="71207B"/>
              </a:solidFill>
              <a:latin typeface="Arial" panose="020B0604020202020204" pitchFamily="34" charset="0"/>
              <a:cs typeface="Arial" panose="020B0604020202020204" pitchFamily="34" charset="0"/>
            </a:endParaRPr>
          </a:p>
          <a:p>
            <a:pPr marL="342900" indent="-342900">
              <a:lnSpc>
                <a:spcPct val="114999"/>
              </a:lnSpc>
              <a:buFont typeface="Symbol" panose="05050102010706020507" pitchFamily="18" charset="2"/>
              <a:buChar char=""/>
              <a:defRPr/>
            </a:pPr>
            <a:r>
              <a:rPr lang="en-GB" sz="2200">
                <a:solidFill>
                  <a:srgbClr val="71207B"/>
                </a:solidFill>
                <a:latin typeface="Arial"/>
                <a:cs typeface="Arial"/>
              </a:rPr>
              <a:t>Parish/Town Council information pack.</a:t>
            </a:r>
            <a:endParaRPr lang="en-GB" sz="2200" b="0" i="0">
              <a:solidFill>
                <a:srgbClr val="71207B"/>
              </a:solidFill>
              <a:effectLst/>
              <a:latin typeface="Arial" panose="020B0604020202020204" pitchFamily="34" charset="0"/>
              <a:cs typeface="Arial"/>
            </a:endParaRPr>
          </a:p>
          <a:p>
            <a:pPr marR="0" lvl="0" algn="l" defTabSz="914400">
              <a:spcBef>
                <a:spcPts val="0"/>
              </a:spcBef>
              <a:spcAft>
                <a:spcPts val="0"/>
              </a:spcAft>
              <a:buClrTx/>
              <a:buSzTx/>
              <a:tabLst/>
              <a:defRPr/>
            </a:pPr>
            <a:endParaRPr lang="en-GB" sz="2800" b="0" i="0" u="none" strike="noStrike" kern="1200" cap="none" spc="0" normalizeH="0" baseline="0" noProof="0">
              <a:ln>
                <a:noFill/>
              </a:ln>
              <a:solidFill>
                <a:srgbClr val="71207B"/>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71207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2863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A05DF-8A3C-53A0-241E-51B5CE1FC934}"/>
              </a:ext>
            </a:extLst>
          </p:cNvPr>
          <p:cNvSpPr>
            <a:spLocks noGrp="1"/>
          </p:cNvSpPr>
          <p:nvPr>
            <p:ph type="title"/>
          </p:nvPr>
        </p:nvSpPr>
        <p:spPr/>
        <p:txBody>
          <a:bodyPr>
            <a:normAutofit fontScale="90000"/>
          </a:bodyPr>
          <a:lstStyle/>
          <a:p>
            <a:r>
              <a:rPr lang="en-US">
                <a:cs typeface="Arial"/>
              </a:rPr>
              <a:t>Recommendations</a:t>
            </a:r>
            <a:endParaRPr lang="en-US" err="1"/>
          </a:p>
        </p:txBody>
      </p:sp>
      <p:sp>
        <p:nvSpPr>
          <p:cNvPr id="4" name="TextBox 3">
            <a:extLst>
              <a:ext uri="{FF2B5EF4-FFF2-40B4-BE49-F238E27FC236}">
                <a16:creationId xmlns:a16="http://schemas.microsoft.com/office/drawing/2014/main" id="{F50C4044-41CB-3715-AB1C-AB7DE924B4F0}"/>
              </a:ext>
            </a:extLst>
          </p:cNvPr>
          <p:cNvSpPr txBox="1"/>
          <p:nvPr/>
        </p:nvSpPr>
        <p:spPr>
          <a:xfrm>
            <a:off x="0" y="1307128"/>
            <a:ext cx="1219200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gn="l">
              <a:buFont typeface="+mj-lt"/>
              <a:buAutoNum type="arabicPeriod"/>
            </a:pPr>
            <a:r>
              <a:rPr lang="en-GB" sz="2200">
                <a:solidFill>
                  <a:srgbClr val="6D2077"/>
                </a:solidFill>
                <a:effectLst/>
                <a:ea typeface="Yu Mincho" panose="02020400000000000000" pitchFamily="18" charset="-128"/>
                <a:cs typeface="Arial" panose="020B0604020202020204" pitchFamily="34" charset="0"/>
              </a:rPr>
              <a:t>That the Board approves the publication of the Chelmsford Local Plan Preferred Options Consultation Document and the Preferred Options Integrated Impact Assessment attached at Appendices 2 and 3 of this report for public consultation in accordance with the requirements of The Town and Country Planning (Local Planning) (England) Regulations 2012.</a:t>
            </a:r>
          </a:p>
          <a:p>
            <a:pPr marL="342900" lvl="0" indent="-342900" algn="l">
              <a:buFont typeface="+mj-lt"/>
              <a:buAutoNum type="arabicPeriod"/>
            </a:pPr>
            <a:r>
              <a:rPr lang="en-GB" sz="2200">
                <a:solidFill>
                  <a:srgbClr val="6D2077"/>
                </a:solidFill>
                <a:effectLst/>
                <a:ea typeface="Yu Mincho" panose="02020400000000000000" pitchFamily="18" charset="-128"/>
                <a:cs typeface="Arial" panose="020B0604020202020204" pitchFamily="34" charset="0"/>
              </a:rPr>
              <a:t>That the Board notes the contents of the Issues and Options ‘You Said, We Did’ Consultation Feedback Report Appendix 1 and approves it for publication.</a:t>
            </a:r>
            <a:endParaRPr lang="en-GB" sz="2200">
              <a:solidFill>
                <a:srgbClr val="6D2077"/>
              </a:solidFill>
              <a:ea typeface="Yu Mincho" panose="02020400000000000000" pitchFamily="18" charset="-128"/>
              <a:cs typeface="Times New Roman" panose="02020603050405020304" pitchFamily="18" charset="0"/>
            </a:endParaRPr>
          </a:p>
          <a:p>
            <a:pPr marL="342900" lvl="0" indent="-342900" algn="l">
              <a:buFont typeface="+mj-lt"/>
              <a:buAutoNum type="arabicPeriod"/>
            </a:pPr>
            <a:r>
              <a:rPr lang="en-GB" sz="2200">
                <a:solidFill>
                  <a:srgbClr val="6D2077"/>
                </a:solidFill>
                <a:effectLst/>
                <a:ea typeface="Times New Roman" panose="02020603050405020304" pitchFamily="18" charset="0"/>
                <a:cs typeface="Arial" panose="020B0604020202020204" pitchFamily="34" charset="0"/>
              </a:rPr>
              <a:t>To give delegated authority to the Director of Sustainable Communities in consultation with the Cabinet Member for a Growing Chelmsford to: (i) make any necessary minor amendments to the Chelmsford Local Plan Preferred Options Consultation Document, the Preferred Options Integrated Impact Assessment and the </a:t>
            </a:r>
            <a:r>
              <a:rPr lang="en-GB" sz="2200">
                <a:solidFill>
                  <a:srgbClr val="6D2077"/>
                </a:solidFill>
                <a:effectLst/>
                <a:ea typeface="Yu Mincho" panose="02020400000000000000" pitchFamily="18" charset="-128"/>
                <a:cs typeface="Arial" panose="020B0604020202020204" pitchFamily="34" charset="0"/>
              </a:rPr>
              <a:t>Issues and Options ‘You Said, We Did’ Consultation Feedback Report</a:t>
            </a:r>
            <a:r>
              <a:rPr lang="en-GB" sz="2200">
                <a:solidFill>
                  <a:srgbClr val="6D2077"/>
                </a:solidFill>
                <a:effectLst/>
                <a:ea typeface="Times New Roman" panose="02020603050405020304" pitchFamily="18" charset="0"/>
                <a:cs typeface="Arial" panose="020B0604020202020204" pitchFamily="34" charset="0"/>
              </a:rPr>
              <a:t> before publication; and (ii) prepare all necessary documentation to support the planned programme of public consultation including publishing the 2023 – 2024 Strategic Housing Land Availability Assessment (SHELAA)</a:t>
            </a:r>
            <a:r>
              <a:rPr lang="en-GB" sz="2200">
                <a:solidFill>
                  <a:srgbClr val="6D2077"/>
                </a:solidFill>
                <a:effectLst/>
                <a:ea typeface="Yu Mincho" panose="02020400000000000000" pitchFamily="18" charset="-128"/>
                <a:cs typeface="Arial" panose="020B0604020202020204" pitchFamily="34" charset="0"/>
              </a:rPr>
              <a:t>.</a:t>
            </a:r>
            <a:endParaRPr lang="en-GB" sz="2200">
              <a:solidFill>
                <a:srgbClr val="6D2077"/>
              </a:solidFill>
              <a:ea typeface="Yu Mincho" panose="02020400000000000000" pitchFamily="18" charset="-128"/>
              <a:cs typeface="Times New Roman" panose="02020603050405020304" pitchFamily="18" charset="0"/>
            </a:endParaRPr>
          </a:p>
          <a:p>
            <a:pPr marL="342900" lvl="0" indent="-342900" algn="l">
              <a:buFont typeface="+mj-lt"/>
              <a:buAutoNum type="arabicPeriod"/>
            </a:pPr>
            <a:r>
              <a:rPr lang="en-GB" sz="2200">
                <a:solidFill>
                  <a:srgbClr val="6D2077"/>
                </a:solidFill>
                <a:effectLst/>
                <a:ea typeface="Yu Mincho" panose="02020400000000000000" pitchFamily="18" charset="-128"/>
                <a:cs typeface="Arial" panose="020B0604020202020204" pitchFamily="34" charset="0"/>
              </a:rPr>
              <a:t>That the Board endorses the proposed approach to the Local Plan Preferred Options consultation arrangements set out in Appendix 4.</a:t>
            </a:r>
            <a:endParaRPr lang="en-GB" sz="2200">
              <a:solidFill>
                <a:srgbClr val="6D2077"/>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52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B19BD4-4348-494F-920C-30B883C15C06}"/>
              </a:ext>
            </a:extLst>
          </p:cNvPr>
          <p:cNvSpPr>
            <a:spLocks noGrp="1"/>
          </p:cNvSpPr>
          <p:nvPr>
            <p:ph type="title"/>
          </p:nvPr>
        </p:nvSpPr>
        <p:spPr/>
        <p:txBody>
          <a:bodyPr>
            <a:noAutofit/>
          </a:bodyPr>
          <a:lstStyle/>
          <a:p>
            <a:r>
              <a:rPr lang="en-US" sz="3200">
                <a:cs typeface="Arial"/>
              </a:rPr>
              <a:t>The need to review</a:t>
            </a:r>
            <a:endParaRPr lang="en-US" sz="3200"/>
          </a:p>
        </p:txBody>
      </p:sp>
      <p:sp>
        <p:nvSpPr>
          <p:cNvPr id="9" name="Rectangle 8">
            <a:extLst>
              <a:ext uri="{FF2B5EF4-FFF2-40B4-BE49-F238E27FC236}">
                <a16:creationId xmlns:a16="http://schemas.microsoft.com/office/drawing/2014/main" id="{FBAD452F-72FF-4DF2-B52F-9FAE02494F9B}"/>
              </a:ext>
            </a:extLst>
          </p:cNvPr>
          <p:cNvSpPr/>
          <p:nvPr/>
        </p:nvSpPr>
        <p:spPr>
          <a:xfrm>
            <a:off x="486143" y="1356045"/>
            <a:ext cx="11219713" cy="4739759"/>
          </a:xfrm>
          <a:prstGeom prst="rect">
            <a:avLst/>
          </a:prstGeom>
        </p:spPr>
        <p:txBody>
          <a:bodyPr wrap="square" lIns="91440" tIns="45720" rIns="91440" bIns="45720" anchor="t">
            <a:spAutoFit/>
          </a:bodyPr>
          <a:lstStyle/>
          <a:p>
            <a:pPr marL="457200" indent="-457200">
              <a:spcAft>
                <a:spcPts val="1200"/>
              </a:spcAft>
              <a:buFont typeface="Arial" panose="020B0604020202020204" pitchFamily="34" charset="0"/>
              <a:buChar char="•"/>
            </a:pPr>
            <a:r>
              <a:rPr lang="en-GB" sz="2800">
                <a:ea typeface="+mn-lt"/>
                <a:cs typeface="+mn-lt"/>
              </a:rPr>
              <a:t>Local Plans are required to be reviewed every 5 years</a:t>
            </a:r>
            <a:endParaRPr lang="en-GB" sz="2800">
              <a:cs typeface="Arial"/>
            </a:endParaRPr>
          </a:p>
          <a:p>
            <a:pPr marL="457200" indent="-457200">
              <a:spcAft>
                <a:spcPts val="1200"/>
              </a:spcAft>
              <a:buFont typeface="Arial" panose="020B0604020202020204" pitchFamily="34" charset="0"/>
              <a:buChar char="•"/>
            </a:pPr>
            <a:r>
              <a:rPr lang="en-GB" sz="2800">
                <a:ea typeface="+mn-lt"/>
                <a:cs typeface="+mn-lt"/>
              </a:rPr>
              <a:t>Meet the Council’s new ambitions and aspirations, such as addressing the climate change/ecological emergency, housing crisis and creating high-value new jobs</a:t>
            </a:r>
          </a:p>
          <a:p>
            <a:pPr marL="457200" indent="-457200">
              <a:spcAft>
                <a:spcPts val="1200"/>
              </a:spcAft>
              <a:buFont typeface="Arial" panose="020B0604020202020204" pitchFamily="34" charset="0"/>
              <a:buChar char="•"/>
            </a:pPr>
            <a:r>
              <a:rPr lang="en-GB" sz="2800">
                <a:solidFill>
                  <a:srgbClr val="71207B"/>
                </a:solidFill>
              </a:rPr>
              <a:t>Existing commitment to commence review in 2022 </a:t>
            </a:r>
            <a:endParaRPr lang="en-US">
              <a:solidFill>
                <a:srgbClr val="71207B"/>
              </a:solidFill>
            </a:endParaRPr>
          </a:p>
          <a:p>
            <a:pPr marL="457200" indent="-457200">
              <a:spcAft>
                <a:spcPts val="1200"/>
              </a:spcAft>
              <a:buFont typeface="Arial" panose="020B0604020202020204" pitchFamily="34" charset="0"/>
              <a:buChar char="•"/>
            </a:pPr>
            <a:r>
              <a:rPr lang="en-GB" sz="2800">
                <a:solidFill>
                  <a:srgbClr val="71207B"/>
                </a:solidFill>
              </a:rPr>
              <a:t>Ensure</a:t>
            </a:r>
            <a:r>
              <a:rPr lang="en-GB" sz="2800">
                <a:ea typeface="+mn-lt"/>
                <a:cs typeface="+mn-lt"/>
              </a:rPr>
              <a:t> remains consistent with current national planning policy requirements and legislation</a:t>
            </a:r>
          </a:p>
          <a:p>
            <a:pPr marL="457200" indent="-457200">
              <a:spcAft>
                <a:spcPts val="1200"/>
              </a:spcAft>
              <a:buFont typeface="Arial" panose="020B0604020202020204" pitchFamily="34" charset="0"/>
              <a:buChar char="•"/>
            </a:pPr>
            <a:r>
              <a:rPr lang="en-GB" sz="2800">
                <a:ea typeface="+mn-lt"/>
                <a:cs typeface="+mn-lt"/>
              </a:rPr>
              <a:t>Extend plan period to meet development requirements to 2041 </a:t>
            </a:r>
            <a:endParaRPr lang="en-GB" sz="2800">
              <a:solidFill>
                <a:srgbClr val="71207B"/>
              </a:solidFill>
            </a:endParaRPr>
          </a:p>
          <a:p>
            <a:pPr marL="457200" indent="-457200">
              <a:spcAft>
                <a:spcPts val="1200"/>
              </a:spcAft>
              <a:buFont typeface="Arial" panose="020B0604020202020204" pitchFamily="34" charset="0"/>
              <a:buChar char="•"/>
            </a:pPr>
            <a:r>
              <a:rPr lang="en-GB" sz="2800">
                <a:solidFill>
                  <a:srgbClr val="71207B"/>
                </a:solidFill>
                <a:cs typeface="Arial"/>
              </a:rPr>
              <a:t>Addressing Monitoring Framework</a:t>
            </a:r>
          </a:p>
        </p:txBody>
      </p:sp>
    </p:spTree>
    <p:extLst>
      <p:ext uri="{BB962C8B-B14F-4D97-AF65-F5344CB8AC3E}">
        <p14:creationId xmlns:p14="http://schemas.microsoft.com/office/powerpoint/2010/main" val="2964951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43BF-DB7F-E4EC-5316-2D3DAA20E970}"/>
              </a:ext>
            </a:extLst>
          </p:cNvPr>
          <p:cNvSpPr>
            <a:spLocks noGrp="1"/>
          </p:cNvSpPr>
          <p:nvPr>
            <p:ph type="title"/>
          </p:nvPr>
        </p:nvSpPr>
        <p:spPr/>
        <p:txBody>
          <a:bodyPr>
            <a:normAutofit fontScale="90000"/>
          </a:bodyPr>
          <a:lstStyle/>
          <a:p>
            <a:r>
              <a:rPr lang="en-GB"/>
              <a:t>Preparation Stage</a:t>
            </a:r>
          </a:p>
        </p:txBody>
      </p:sp>
      <p:pic>
        <p:nvPicPr>
          <p:cNvPr id="10" name="Picture 9">
            <a:extLst>
              <a:ext uri="{FF2B5EF4-FFF2-40B4-BE49-F238E27FC236}">
                <a16:creationId xmlns:a16="http://schemas.microsoft.com/office/drawing/2014/main" id="{66F47DFC-7C91-91BC-CC41-859FF641E0D0}"/>
              </a:ext>
            </a:extLst>
          </p:cNvPr>
          <p:cNvPicPr>
            <a:picLocks noChangeAspect="1"/>
          </p:cNvPicPr>
          <p:nvPr/>
        </p:nvPicPr>
        <p:blipFill>
          <a:blip r:embed="rId2"/>
          <a:stretch>
            <a:fillRect/>
          </a:stretch>
        </p:blipFill>
        <p:spPr>
          <a:xfrm>
            <a:off x="6978883" y="131406"/>
            <a:ext cx="4546367" cy="6726594"/>
          </a:xfrm>
          <a:prstGeom prst="rect">
            <a:avLst/>
          </a:prstGeom>
        </p:spPr>
      </p:pic>
      <p:sp>
        <p:nvSpPr>
          <p:cNvPr id="11" name="TextBox 10">
            <a:extLst>
              <a:ext uri="{FF2B5EF4-FFF2-40B4-BE49-F238E27FC236}">
                <a16:creationId xmlns:a16="http://schemas.microsoft.com/office/drawing/2014/main" id="{745FE5BD-EAD6-4DD9-3F28-4565D28EC34E}"/>
              </a:ext>
            </a:extLst>
          </p:cNvPr>
          <p:cNvSpPr txBox="1"/>
          <p:nvPr/>
        </p:nvSpPr>
        <p:spPr>
          <a:xfrm>
            <a:off x="578083" y="1658957"/>
            <a:ext cx="6400800" cy="954107"/>
          </a:xfrm>
          <a:prstGeom prst="rect">
            <a:avLst/>
          </a:prstGeom>
          <a:noFill/>
        </p:spPr>
        <p:txBody>
          <a:bodyPr wrap="square" rtlCol="0">
            <a:spAutoFit/>
          </a:bodyPr>
          <a:lstStyle/>
          <a:p>
            <a:r>
              <a:rPr lang="en-GB" sz="2800"/>
              <a:t>We are at the second of at least three stages of public consultation </a:t>
            </a:r>
          </a:p>
        </p:txBody>
      </p:sp>
      <p:sp>
        <p:nvSpPr>
          <p:cNvPr id="12" name="Arrow: Right 11">
            <a:extLst>
              <a:ext uri="{FF2B5EF4-FFF2-40B4-BE49-F238E27FC236}">
                <a16:creationId xmlns:a16="http://schemas.microsoft.com/office/drawing/2014/main" id="{F4882103-9275-1EAD-CA0E-0A573139F558}"/>
              </a:ext>
            </a:extLst>
          </p:cNvPr>
          <p:cNvSpPr/>
          <p:nvPr/>
        </p:nvSpPr>
        <p:spPr>
          <a:xfrm>
            <a:off x="6000475" y="2128432"/>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251551D-8652-A830-D9BE-D0226117D920}"/>
              </a:ext>
            </a:extLst>
          </p:cNvPr>
          <p:cNvPicPr>
            <a:picLocks noChangeAspect="1"/>
          </p:cNvPicPr>
          <p:nvPr/>
        </p:nvPicPr>
        <p:blipFill>
          <a:blip r:embed="rId3"/>
          <a:stretch>
            <a:fillRect/>
          </a:stretch>
        </p:blipFill>
        <p:spPr>
          <a:xfrm>
            <a:off x="666750" y="4921643"/>
            <a:ext cx="3765317" cy="1363305"/>
          </a:xfrm>
          <a:prstGeom prst="rect">
            <a:avLst/>
          </a:prstGeom>
        </p:spPr>
      </p:pic>
    </p:spTree>
    <p:extLst>
      <p:ext uri="{BB962C8B-B14F-4D97-AF65-F5344CB8AC3E}">
        <p14:creationId xmlns:p14="http://schemas.microsoft.com/office/powerpoint/2010/main" val="3136317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3F3-A946-42A4-B69D-0649EDCFC99C}"/>
              </a:ext>
            </a:extLst>
          </p:cNvPr>
          <p:cNvSpPr>
            <a:spLocks noGrp="1"/>
          </p:cNvSpPr>
          <p:nvPr>
            <p:ph type="title"/>
          </p:nvPr>
        </p:nvSpPr>
        <p:spPr>
          <a:prstGeom prst="round1Rect">
            <a:avLst>
              <a:gd name="adj" fmla="val 50000"/>
            </a:avLst>
          </a:prstGeom>
        </p:spPr>
        <p:txBody>
          <a:bodyPr>
            <a:noAutofit/>
          </a:bodyPr>
          <a:lstStyle/>
          <a:p>
            <a:r>
              <a:rPr lang="en-US" sz="2200"/>
              <a:t>Development Needs - Housing</a:t>
            </a:r>
          </a:p>
        </p:txBody>
      </p:sp>
      <p:graphicFrame>
        <p:nvGraphicFramePr>
          <p:cNvPr id="7" name="Table 3">
            <a:extLst>
              <a:ext uri="{FF2B5EF4-FFF2-40B4-BE49-F238E27FC236}">
                <a16:creationId xmlns:a16="http://schemas.microsoft.com/office/drawing/2014/main" id="{142340F3-6953-B419-AA91-7BBCF10F3644}"/>
              </a:ext>
            </a:extLst>
          </p:cNvPr>
          <p:cNvGraphicFramePr>
            <a:graphicFrameLocks noGrp="1"/>
          </p:cNvGraphicFramePr>
          <p:nvPr>
            <p:extLst>
              <p:ext uri="{D42A27DB-BD31-4B8C-83A1-F6EECF244321}">
                <p14:modId xmlns:p14="http://schemas.microsoft.com/office/powerpoint/2010/main" val="2929808960"/>
              </p:ext>
            </p:extLst>
          </p:nvPr>
        </p:nvGraphicFramePr>
        <p:xfrm>
          <a:off x="257971" y="1235241"/>
          <a:ext cx="9206871" cy="5197640"/>
        </p:xfrm>
        <a:graphic>
          <a:graphicData uri="http://schemas.openxmlformats.org/drawingml/2006/table">
            <a:tbl>
              <a:tblPr firstRow="1" bandRow="1">
                <a:tableStyleId>{5C22544A-7EE6-4342-B048-85BDC9FD1C3A}</a:tableStyleId>
              </a:tblPr>
              <a:tblGrid>
                <a:gridCol w="3981632">
                  <a:extLst>
                    <a:ext uri="{9D8B030D-6E8A-4147-A177-3AD203B41FA5}">
                      <a16:colId xmlns:a16="http://schemas.microsoft.com/office/drawing/2014/main" val="1912097121"/>
                    </a:ext>
                  </a:extLst>
                </a:gridCol>
                <a:gridCol w="1310475">
                  <a:extLst>
                    <a:ext uri="{9D8B030D-6E8A-4147-A177-3AD203B41FA5}">
                      <a16:colId xmlns:a16="http://schemas.microsoft.com/office/drawing/2014/main" val="34270314"/>
                    </a:ext>
                  </a:extLst>
                </a:gridCol>
                <a:gridCol w="1223521">
                  <a:extLst>
                    <a:ext uri="{9D8B030D-6E8A-4147-A177-3AD203B41FA5}">
                      <a16:colId xmlns:a16="http://schemas.microsoft.com/office/drawing/2014/main" val="3132341815"/>
                    </a:ext>
                  </a:extLst>
                </a:gridCol>
                <a:gridCol w="1324486">
                  <a:extLst>
                    <a:ext uri="{9D8B030D-6E8A-4147-A177-3AD203B41FA5}">
                      <a16:colId xmlns:a16="http://schemas.microsoft.com/office/drawing/2014/main" val="3948964823"/>
                    </a:ext>
                  </a:extLst>
                </a:gridCol>
                <a:gridCol w="1366757">
                  <a:extLst>
                    <a:ext uri="{9D8B030D-6E8A-4147-A177-3AD203B41FA5}">
                      <a16:colId xmlns:a16="http://schemas.microsoft.com/office/drawing/2014/main" val="3923971581"/>
                    </a:ext>
                  </a:extLst>
                </a:gridCol>
              </a:tblGrid>
              <a:tr h="695225">
                <a:tc>
                  <a:txBody>
                    <a:bodyPr/>
                    <a:lstStyle/>
                    <a:p>
                      <a:r>
                        <a:rPr lang="en-GB"/>
                        <a:t>Assessment Date</a:t>
                      </a:r>
                    </a:p>
                  </a:txBody>
                  <a:tcPr/>
                </a:tc>
                <a:tc>
                  <a:txBody>
                    <a:bodyPr/>
                    <a:lstStyle/>
                    <a:p>
                      <a:r>
                        <a:rPr lang="en-GB"/>
                        <a:t>I&amp;O April 2022</a:t>
                      </a:r>
                    </a:p>
                  </a:txBody>
                  <a:tcPr/>
                </a:tc>
                <a:tc>
                  <a:txBody>
                    <a:bodyPr/>
                    <a:lstStyle/>
                    <a:p>
                      <a:r>
                        <a:rPr lang="en-GB"/>
                        <a:t>April</a:t>
                      </a:r>
                    </a:p>
                    <a:p>
                      <a:r>
                        <a:rPr lang="en-GB"/>
                        <a:t>2023</a:t>
                      </a:r>
                    </a:p>
                  </a:txBody>
                  <a:tcPr/>
                </a:tc>
                <a:tc>
                  <a:txBody>
                    <a:bodyPr/>
                    <a:lstStyle/>
                    <a:p>
                      <a:r>
                        <a:rPr lang="en-GB"/>
                        <a:t>Sept</a:t>
                      </a:r>
                    </a:p>
                    <a:p>
                      <a:r>
                        <a:rPr lang="en-GB"/>
                        <a:t>2023</a:t>
                      </a:r>
                    </a:p>
                  </a:txBody>
                  <a:tcPr/>
                </a:tc>
                <a:tc>
                  <a:txBody>
                    <a:bodyPr/>
                    <a:lstStyle/>
                    <a:p>
                      <a:r>
                        <a:rPr lang="en-GB"/>
                        <a:t>PO Feb</a:t>
                      </a:r>
                    </a:p>
                    <a:p>
                      <a:r>
                        <a:rPr lang="en-GB"/>
                        <a:t>2024</a:t>
                      </a:r>
                    </a:p>
                  </a:txBody>
                  <a:tcPr/>
                </a:tc>
                <a:extLst>
                  <a:ext uri="{0D108BD9-81ED-4DB2-BD59-A6C34878D82A}">
                    <a16:rowId xmlns:a16="http://schemas.microsoft.com/office/drawing/2014/main" val="835355141"/>
                  </a:ext>
                </a:extLst>
              </a:tr>
              <a:tr h="695225">
                <a:tc>
                  <a:txBody>
                    <a:bodyPr/>
                    <a:lstStyle/>
                    <a:p>
                      <a:r>
                        <a:rPr lang="en-GB" baseline="0">
                          <a:solidFill>
                            <a:schemeClr val="accent6"/>
                          </a:solidFill>
                        </a:rPr>
                        <a:t>Housing Requirement 2022-2041</a:t>
                      </a:r>
                    </a:p>
                  </a:txBody>
                  <a:tcPr/>
                </a:tc>
                <a:tc>
                  <a:txBody>
                    <a:bodyPr/>
                    <a:lstStyle/>
                    <a:p>
                      <a:r>
                        <a:rPr lang="en-GB">
                          <a:solidFill>
                            <a:schemeClr val="accent6"/>
                          </a:solidFill>
                        </a:rPr>
                        <a:t>Dwellings </a:t>
                      </a:r>
                    </a:p>
                  </a:txBody>
                  <a:tcPr/>
                </a:tc>
                <a:tc>
                  <a:txBody>
                    <a:bodyPr/>
                    <a:lstStyle/>
                    <a:p>
                      <a:r>
                        <a:rPr lang="en-GB">
                          <a:solidFill>
                            <a:schemeClr val="accent6"/>
                          </a:solidFill>
                        </a:rPr>
                        <a:t>Dwellings </a:t>
                      </a:r>
                    </a:p>
                  </a:txBody>
                  <a:tcPr/>
                </a:tc>
                <a:tc>
                  <a:txBody>
                    <a:bodyPr/>
                    <a:lstStyle/>
                    <a:p>
                      <a:r>
                        <a:rPr lang="en-GB">
                          <a:solidFill>
                            <a:schemeClr val="accent6"/>
                          </a:solidFill>
                        </a:rPr>
                        <a:t>Dwellings</a:t>
                      </a:r>
                    </a:p>
                  </a:txBody>
                  <a:tcPr/>
                </a:tc>
                <a:tc>
                  <a:txBody>
                    <a:bodyPr/>
                    <a:lstStyle/>
                    <a:p>
                      <a:r>
                        <a:rPr lang="en-GB">
                          <a:solidFill>
                            <a:schemeClr val="accent6"/>
                          </a:solidFill>
                        </a:rPr>
                        <a:t>Dwellings</a:t>
                      </a:r>
                    </a:p>
                  </a:txBody>
                  <a:tcPr/>
                </a:tc>
                <a:extLst>
                  <a:ext uri="{0D108BD9-81ED-4DB2-BD59-A6C34878D82A}">
                    <a16:rowId xmlns:a16="http://schemas.microsoft.com/office/drawing/2014/main" val="776760864"/>
                  </a:ext>
                </a:extLst>
              </a:tr>
              <a:tr h="695225">
                <a:tc>
                  <a:txBody>
                    <a:bodyPr/>
                    <a:lstStyle/>
                    <a:p>
                      <a:r>
                        <a:rPr lang="en-GB">
                          <a:solidFill>
                            <a:schemeClr val="accent6"/>
                          </a:solidFill>
                        </a:rPr>
                        <a:t>19 years x 1,000 homes</a:t>
                      </a:r>
                    </a:p>
                  </a:txBody>
                  <a:tcPr/>
                </a:tc>
                <a:tc>
                  <a:txBody>
                    <a:bodyPr/>
                    <a:lstStyle/>
                    <a:p>
                      <a:r>
                        <a:rPr lang="en-GB">
                          <a:solidFill>
                            <a:schemeClr val="accent6"/>
                          </a:solidFill>
                        </a:rPr>
                        <a:t>19,000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accent6"/>
                          </a:solidFill>
                        </a:rPr>
                        <a:t>19,000</a:t>
                      </a:r>
                    </a:p>
                    <a:p>
                      <a:endParaRPr lang="en-GB">
                        <a:solidFill>
                          <a:schemeClr val="accent6"/>
                        </a:solidFill>
                      </a:endParaRPr>
                    </a:p>
                  </a:txBody>
                  <a:tcPr/>
                </a:tc>
                <a:tc>
                  <a:txBody>
                    <a:bodyPr/>
                    <a:lstStyle/>
                    <a:p>
                      <a:r>
                        <a:rPr lang="en-GB">
                          <a:solidFill>
                            <a:schemeClr val="accent6"/>
                          </a:solidFill>
                        </a:rPr>
                        <a:t>19,000</a:t>
                      </a:r>
                    </a:p>
                  </a:txBody>
                  <a:tcPr/>
                </a:tc>
                <a:tc>
                  <a:txBody>
                    <a:bodyPr/>
                    <a:lstStyle/>
                    <a:p>
                      <a:r>
                        <a:rPr lang="en-GB">
                          <a:solidFill>
                            <a:schemeClr val="accent6"/>
                          </a:solidFill>
                        </a:rPr>
                        <a:t>19,000</a:t>
                      </a:r>
                    </a:p>
                  </a:txBody>
                  <a:tcPr/>
                </a:tc>
                <a:extLst>
                  <a:ext uri="{0D108BD9-81ED-4DB2-BD59-A6C34878D82A}">
                    <a16:rowId xmlns:a16="http://schemas.microsoft.com/office/drawing/2014/main" val="3117403343"/>
                  </a:ext>
                </a:extLst>
              </a:tr>
              <a:tr h="402790">
                <a:tc>
                  <a:txBody>
                    <a:bodyPr/>
                    <a:lstStyle/>
                    <a:p>
                      <a:r>
                        <a:rPr lang="en-GB">
                          <a:solidFill>
                            <a:schemeClr val="accent6"/>
                          </a:solidFill>
                        </a:rPr>
                        <a:t>+ 20% buffer</a:t>
                      </a:r>
                    </a:p>
                  </a:txBody>
                  <a:tcPr/>
                </a:tc>
                <a:tc>
                  <a:txBody>
                    <a:bodyPr/>
                    <a:lstStyle/>
                    <a:p>
                      <a:r>
                        <a:rPr lang="en-GB">
                          <a:solidFill>
                            <a:schemeClr val="accent6"/>
                          </a:solidFill>
                        </a:rPr>
                        <a:t>3,800</a:t>
                      </a:r>
                    </a:p>
                  </a:txBody>
                  <a:tcPr/>
                </a:tc>
                <a:tc>
                  <a:txBody>
                    <a:bodyPr/>
                    <a:lstStyle/>
                    <a:p>
                      <a:r>
                        <a:rPr lang="en-GB">
                          <a:solidFill>
                            <a:schemeClr val="accent6"/>
                          </a:solidFill>
                        </a:rPr>
                        <a:t>3,800</a:t>
                      </a:r>
                    </a:p>
                  </a:txBody>
                  <a:tcPr/>
                </a:tc>
                <a:tc>
                  <a:txBody>
                    <a:bodyPr/>
                    <a:lstStyle/>
                    <a:p>
                      <a:r>
                        <a:rPr lang="en-GB">
                          <a:solidFill>
                            <a:schemeClr val="accent6"/>
                          </a:solidFill>
                        </a:rPr>
                        <a:t>3,800</a:t>
                      </a:r>
                    </a:p>
                  </a:txBody>
                  <a:tcPr/>
                </a:tc>
                <a:tc>
                  <a:txBody>
                    <a:bodyPr/>
                    <a:lstStyle/>
                    <a:p>
                      <a:r>
                        <a:rPr lang="en-GB">
                          <a:solidFill>
                            <a:schemeClr val="accent6"/>
                          </a:solidFill>
                        </a:rPr>
                        <a:t>3,800</a:t>
                      </a:r>
                    </a:p>
                  </a:txBody>
                  <a:tcPr/>
                </a:tc>
                <a:extLst>
                  <a:ext uri="{0D108BD9-81ED-4DB2-BD59-A6C34878D82A}">
                    <a16:rowId xmlns:a16="http://schemas.microsoft.com/office/drawing/2014/main" val="984679323"/>
                  </a:ext>
                </a:extLst>
              </a:tr>
              <a:tr h="402790">
                <a:tc>
                  <a:txBody>
                    <a:bodyPr/>
                    <a:lstStyle/>
                    <a:p>
                      <a:r>
                        <a:rPr lang="en-GB" b="1">
                          <a:solidFill>
                            <a:schemeClr val="accent6"/>
                          </a:solidFill>
                        </a:rPr>
                        <a:t>Total requirement</a:t>
                      </a:r>
                    </a:p>
                  </a:txBody>
                  <a:tcPr/>
                </a:tc>
                <a:tc>
                  <a:txBody>
                    <a:bodyPr/>
                    <a:lstStyle/>
                    <a:p>
                      <a:r>
                        <a:rPr lang="en-GB" b="1">
                          <a:solidFill>
                            <a:schemeClr val="accent6"/>
                          </a:solidFill>
                        </a:rPr>
                        <a:t>22,800</a:t>
                      </a:r>
                    </a:p>
                  </a:txBody>
                  <a:tcPr/>
                </a:tc>
                <a:tc>
                  <a:txBody>
                    <a:bodyPr/>
                    <a:lstStyle/>
                    <a:p>
                      <a:r>
                        <a:rPr lang="en-GB" b="1">
                          <a:solidFill>
                            <a:schemeClr val="accent6"/>
                          </a:solidFill>
                        </a:rPr>
                        <a:t>22,800</a:t>
                      </a:r>
                    </a:p>
                  </a:txBody>
                  <a:tcPr/>
                </a:tc>
                <a:tc>
                  <a:txBody>
                    <a:bodyPr/>
                    <a:lstStyle/>
                    <a:p>
                      <a:r>
                        <a:rPr lang="en-GB" b="1">
                          <a:solidFill>
                            <a:schemeClr val="accent6"/>
                          </a:solidFill>
                        </a:rPr>
                        <a:t>22,800</a:t>
                      </a:r>
                    </a:p>
                  </a:txBody>
                  <a:tcPr/>
                </a:tc>
                <a:tc>
                  <a:txBody>
                    <a:bodyPr/>
                    <a:lstStyle/>
                    <a:p>
                      <a:r>
                        <a:rPr lang="en-GB" b="1">
                          <a:solidFill>
                            <a:schemeClr val="accent6"/>
                          </a:solidFill>
                        </a:rPr>
                        <a:t>22,800</a:t>
                      </a:r>
                    </a:p>
                  </a:txBody>
                  <a:tcPr/>
                </a:tc>
                <a:extLst>
                  <a:ext uri="{0D108BD9-81ED-4DB2-BD59-A6C34878D82A}">
                    <a16:rowId xmlns:a16="http://schemas.microsoft.com/office/drawing/2014/main" val="1887622881"/>
                  </a:ext>
                </a:extLst>
              </a:tr>
              <a:tr h="402790">
                <a:tc>
                  <a:txBody>
                    <a:bodyPr/>
                    <a:lstStyle/>
                    <a:p>
                      <a:endParaRPr lang="en-GB">
                        <a:solidFill>
                          <a:schemeClr val="accent6"/>
                        </a:solidFill>
                      </a:endParaRP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extLst>
                  <a:ext uri="{0D108BD9-81ED-4DB2-BD59-A6C34878D82A}">
                    <a16:rowId xmlns:a16="http://schemas.microsoft.com/office/drawing/2014/main" val="2655738645"/>
                  </a:ext>
                </a:extLst>
              </a:tr>
              <a:tr h="402790">
                <a:tc>
                  <a:txBody>
                    <a:bodyPr/>
                    <a:lstStyle/>
                    <a:p>
                      <a:r>
                        <a:rPr lang="en-GB">
                          <a:solidFill>
                            <a:schemeClr val="accent6"/>
                          </a:solidFill>
                        </a:rPr>
                        <a:t>Existing Supply 2022-2041</a:t>
                      </a: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tc>
                  <a:txBody>
                    <a:bodyPr/>
                    <a:lstStyle/>
                    <a:p>
                      <a:endParaRPr lang="en-GB">
                        <a:solidFill>
                          <a:schemeClr val="accent6"/>
                        </a:solidFill>
                      </a:endParaRPr>
                    </a:p>
                  </a:txBody>
                  <a:tcPr/>
                </a:tc>
                <a:extLst>
                  <a:ext uri="{0D108BD9-81ED-4DB2-BD59-A6C34878D82A}">
                    <a16:rowId xmlns:a16="http://schemas.microsoft.com/office/drawing/2014/main" val="2209926869"/>
                  </a:ext>
                </a:extLst>
              </a:tr>
              <a:tr h="695225">
                <a:tc>
                  <a:txBody>
                    <a:bodyPr/>
                    <a:lstStyle/>
                    <a:p>
                      <a:r>
                        <a:rPr lang="en-GB">
                          <a:solidFill>
                            <a:schemeClr val="accent6"/>
                          </a:solidFill>
                        </a:rPr>
                        <a:t>Total completions, allocations, permissions and windfall</a:t>
                      </a:r>
                    </a:p>
                  </a:txBody>
                  <a:tcPr/>
                </a:tc>
                <a:tc>
                  <a:txBody>
                    <a:bodyPr/>
                    <a:lstStyle/>
                    <a:p>
                      <a:r>
                        <a:rPr lang="en-GB">
                          <a:solidFill>
                            <a:schemeClr val="accent6"/>
                          </a:solidFill>
                        </a:rPr>
                        <a:t>14,834</a:t>
                      </a:r>
                    </a:p>
                  </a:txBody>
                  <a:tcPr/>
                </a:tc>
                <a:tc>
                  <a:txBody>
                    <a:bodyPr/>
                    <a:lstStyle/>
                    <a:p>
                      <a:r>
                        <a:rPr lang="en-GB">
                          <a:solidFill>
                            <a:schemeClr val="accent6"/>
                          </a:solidFill>
                        </a:rPr>
                        <a:t>16,662</a:t>
                      </a:r>
                    </a:p>
                  </a:txBody>
                  <a:tcPr/>
                </a:tc>
                <a:tc>
                  <a:txBody>
                    <a:bodyPr/>
                    <a:lstStyle/>
                    <a:p>
                      <a:r>
                        <a:rPr lang="en-GB">
                          <a:solidFill>
                            <a:schemeClr val="accent6"/>
                          </a:solidFill>
                        </a:rPr>
                        <a:t>18,176</a:t>
                      </a:r>
                    </a:p>
                  </a:txBody>
                  <a:tcPr/>
                </a:tc>
                <a:tc>
                  <a:txBody>
                    <a:bodyPr/>
                    <a:lstStyle/>
                    <a:p>
                      <a:r>
                        <a:rPr lang="en-GB">
                          <a:solidFill>
                            <a:schemeClr val="accent6"/>
                          </a:solidFill>
                        </a:rPr>
                        <a:t>18,705</a:t>
                      </a:r>
                    </a:p>
                  </a:txBody>
                  <a:tcPr/>
                </a:tc>
                <a:extLst>
                  <a:ext uri="{0D108BD9-81ED-4DB2-BD59-A6C34878D82A}">
                    <a16:rowId xmlns:a16="http://schemas.microsoft.com/office/drawing/2014/main" val="1907115545"/>
                  </a:ext>
                </a:extLst>
              </a:tr>
              <a:tr h="402790">
                <a:tc>
                  <a:txBody>
                    <a:bodyPr/>
                    <a:lstStyle/>
                    <a:p>
                      <a:r>
                        <a:rPr lang="en-GB" b="1">
                          <a:solidFill>
                            <a:schemeClr val="bg1"/>
                          </a:solidFill>
                        </a:rPr>
                        <a:t>Shortfall</a:t>
                      </a:r>
                    </a:p>
                  </a:txBody>
                  <a:tcPr>
                    <a:solidFill>
                      <a:schemeClr val="accent4"/>
                    </a:solidFill>
                  </a:tcPr>
                </a:tc>
                <a:tc>
                  <a:txBody>
                    <a:bodyPr/>
                    <a:lstStyle/>
                    <a:p>
                      <a:r>
                        <a:rPr lang="en-GB" b="1">
                          <a:solidFill>
                            <a:schemeClr val="bg1"/>
                          </a:solidFill>
                        </a:rPr>
                        <a:t>7,966</a:t>
                      </a:r>
                    </a:p>
                  </a:txBody>
                  <a:tcPr>
                    <a:solidFill>
                      <a:schemeClr val="accent4"/>
                    </a:solidFill>
                  </a:tcPr>
                </a:tc>
                <a:tc>
                  <a:txBody>
                    <a:bodyPr/>
                    <a:lstStyle/>
                    <a:p>
                      <a:r>
                        <a:rPr lang="en-GB" b="1">
                          <a:solidFill>
                            <a:schemeClr val="bg1"/>
                          </a:solidFill>
                        </a:rPr>
                        <a:t>6,138</a:t>
                      </a:r>
                    </a:p>
                  </a:txBody>
                  <a:tcPr>
                    <a:solidFill>
                      <a:schemeClr val="accent4"/>
                    </a:solidFill>
                  </a:tcPr>
                </a:tc>
                <a:tc>
                  <a:txBody>
                    <a:bodyPr/>
                    <a:lstStyle/>
                    <a:p>
                      <a:r>
                        <a:rPr lang="en-GB" b="1">
                          <a:solidFill>
                            <a:schemeClr val="bg1"/>
                          </a:solidFill>
                        </a:rPr>
                        <a:t>4,624</a:t>
                      </a:r>
                    </a:p>
                  </a:txBody>
                  <a:tcPr>
                    <a:solidFill>
                      <a:schemeClr val="accent4"/>
                    </a:solidFill>
                  </a:tcPr>
                </a:tc>
                <a:tc>
                  <a:txBody>
                    <a:bodyPr/>
                    <a:lstStyle/>
                    <a:p>
                      <a:r>
                        <a:rPr lang="en-GB" b="1">
                          <a:solidFill>
                            <a:schemeClr val="bg1"/>
                          </a:solidFill>
                        </a:rPr>
                        <a:t>3,862*</a:t>
                      </a:r>
                    </a:p>
                  </a:txBody>
                  <a:tcPr>
                    <a:solidFill>
                      <a:schemeClr val="accent4"/>
                    </a:solidFill>
                  </a:tcPr>
                </a:tc>
                <a:extLst>
                  <a:ext uri="{0D108BD9-81ED-4DB2-BD59-A6C34878D82A}">
                    <a16:rowId xmlns:a16="http://schemas.microsoft.com/office/drawing/2014/main" val="1141800039"/>
                  </a:ext>
                </a:extLst>
              </a:tr>
              <a:tr h="402790">
                <a:tc>
                  <a:txBody>
                    <a:bodyPr/>
                    <a:lstStyle/>
                    <a:p>
                      <a:r>
                        <a:rPr lang="en-GB" sz="1600">
                          <a:solidFill>
                            <a:schemeClr val="accent6"/>
                          </a:solidFill>
                        </a:rPr>
                        <a:t>* Proposed allocations = 19% Buffer</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3108028"/>
                  </a:ext>
                </a:extLst>
              </a:tr>
            </a:tbl>
          </a:graphicData>
        </a:graphic>
      </p:graphicFrame>
    </p:spTree>
    <p:extLst>
      <p:ext uri="{BB962C8B-B14F-4D97-AF65-F5344CB8AC3E}">
        <p14:creationId xmlns:p14="http://schemas.microsoft.com/office/powerpoint/2010/main" val="3076427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C1FE-7598-4F8F-A4DB-148EAD485E63}"/>
              </a:ext>
            </a:extLst>
          </p:cNvPr>
          <p:cNvSpPr>
            <a:spLocks noGrp="1"/>
          </p:cNvSpPr>
          <p:nvPr>
            <p:ph type="title"/>
          </p:nvPr>
        </p:nvSpPr>
        <p:spPr/>
        <p:txBody>
          <a:bodyPr>
            <a:normAutofit fontScale="90000"/>
          </a:bodyPr>
          <a:lstStyle/>
          <a:p>
            <a:r>
              <a:rPr lang="en-GB"/>
              <a:t>Housing Number Breakdown </a:t>
            </a:r>
          </a:p>
        </p:txBody>
      </p:sp>
      <p:graphicFrame>
        <p:nvGraphicFramePr>
          <p:cNvPr id="13" name="Content Placeholder 12">
            <a:extLst>
              <a:ext uri="{FF2B5EF4-FFF2-40B4-BE49-F238E27FC236}">
                <a16:creationId xmlns:a16="http://schemas.microsoft.com/office/drawing/2014/main" id="{B82C54C7-E6EC-F8D9-DF09-39E2043DF0B5}"/>
              </a:ext>
            </a:extLst>
          </p:cNvPr>
          <p:cNvGraphicFramePr>
            <a:graphicFrameLocks noGrp="1"/>
          </p:cNvGraphicFramePr>
          <p:nvPr>
            <p:ph sz="quarter" idx="10"/>
            <p:extLst>
              <p:ext uri="{D42A27DB-BD31-4B8C-83A1-F6EECF244321}">
                <p14:modId xmlns:p14="http://schemas.microsoft.com/office/powerpoint/2010/main" val="2362592276"/>
              </p:ext>
            </p:extLst>
          </p:nvPr>
        </p:nvGraphicFramePr>
        <p:xfrm>
          <a:off x="496888" y="1151467"/>
          <a:ext cx="11198225" cy="5211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4408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13DD-8C64-7769-1A83-279D3546C765}"/>
              </a:ext>
            </a:extLst>
          </p:cNvPr>
          <p:cNvSpPr>
            <a:spLocks noGrp="1"/>
          </p:cNvSpPr>
          <p:nvPr>
            <p:ph type="title"/>
          </p:nvPr>
        </p:nvSpPr>
        <p:spPr/>
        <p:txBody>
          <a:bodyPr>
            <a:normAutofit fontScale="90000"/>
          </a:bodyPr>
          <a:lstStyle/>
          <a:p>
            <a:r>
              <a:rPr lang="en-GB"/>
              <a:t>Historic Housing Performance</a:t>
            </a:r>
          </a:p>
        </p:txBody>
      </p:sp>
      <p:graphicFrame>
        <p:nvGraphicFramePr>
          <p:cNvPr id="8" name="Table 3">
            <a:extLst>
              <a:ext uri="{FF2B5EF4-FFF2-40B4-BE49-F238E27FC236}">
                <a16:creationId xmlns:a16="http://schemas.microsoft.com/office/drawing/2014/main" id="{588E69C5-A459-290B-3F8A-75EA280F514F}"/>
              </a:ext>
            </a:extLst>
          </p:cNvPr>
          <p:cNvGraphicFramePr>
            <a:graphicFrameLocks noGrp="1"/>
          </p:cNvGraphicFramePr>
          <p:nvPr/>
        </p:nvGraphicFramePr>
        <p:xfrm>
          <a:off x="941262" y="2818295"/>
          <a:ext cx="10095707" cy="2499360"/>
        </p:xfrm>
        <a:graphic>
          <a:graphicData uri="http://schemas.openxmlformats.org/drawingml/2006/table">
            <a:tbl>
              <a:tblPr firstRow="1" bandRow="1">
                <a:tableStyleId>{5C22544A-7EE6-4342-B048-85BDC9FD1C3A}</a:tableStyleId>
              </a:tblPr>
              <a:tblGrid>
                <a:gridCol w="2764464">
                  <a:extLst>
                    <a:ext uri="{9D8B030D-6E8A-4147-A177-3AD203B41FA5}">
                      <a16:colId xmlns:a16="http://schemas.microsoft.com/office/drawing/2014/main" val="1912097121"/>
                    </a:ext>
                  </a:extLst>
                </a:gridCol>
                <a:gridCol w="1459832">
                  <a:extLst>
                    <a:ext uri="{9D8B030D-6E8A-4147-A177-3AD203B41FA5}">
                      <a16:colId xmlns:a16="http://schemas.microsoft.com/office/drawing/2014/main" val="34270314"/>
                    </a:ext>
                  </a:extLst>
                </a:gridCol>
                <a:gridCol w="1331495">
                  <a:extLst>
                    <a:ext uri="{9D8B030D-6E8A-4147-A177-3AD203B41FA5}">
                      <a16:colId xmlns:a16="http://schemas.microsoft.com/office/drawing/2014/main" val="3132341815"/>
                    </a:ext>
                  </a:extLst>
                </a:gridCol>
                <a:gridCol w="1935747">
                  <a:extLst>
                    <a:ext uri="{9D8B030D-6E8A-4147-A177-3AD203B41FA5}">
                      <a16:colId xmlns:a16="http://schemas.microsoft.com/office/drawing/2014/main" val="3948964823"/>
                    </a:ext>
                  </a:extLst>
                </a:gridCol>
                <a:gridCol w="2604169">
                  <a:extLst>
                    <a:ext uri="{9D8B030D-6E8A-4147-A177-3AD203B41FA5}">
                      <a16:colId xmlns:a16="http://schemas.microsoft.com/office/drawing/2014/main" val="3923971581"/>
                    </a:ext>
                  </a:extLst>
                </a:gridCol>
              </a:tblGrid>
              <a:tr h="648913">
                <a:tc>
                  <a:txBody>
                    <a:bodyPr/>
                    <a:lstStyle/>
                    <a:p>
                      <a:r>
                        <a:rPr lang="en-GB" sz="2000"/>
                        <a:t>Delivery Plan Period</a:t>
                      </a:r>
                    </a:p>
                  </a:txBody>
                  <a:tcPr/>
                </a:tc>
                <a:tc>
                  <a:txBody>
                    <a:bodyPr/>
                    <a:lstStyle/>
                    <a:p>
                      <a:r>
                        <a:rPr lang="en-GB" sz="2000"/>
                        <a:t>Target</a:t>
                      </a:r>
                    </a:p>
                  </a:txBody>
                  <a:tcPr/>
                </a:tc>
                <a:tc>
                  <a:txBody>
                    <a:bodyPr/>
                    <a:lstStyle/>
                    <a:p>
                      <a:r>
                        <a:rPr lang="en-GB" sz="2000"/>
                        <a:t>Supply</a:t>
                      </a:r>
                    </a:p>
                  </a:txBody>
                  <a:tcPr/>
                </a:tc>
                <a:tc>
                  <a:txBody>
                    <a:bodyPr/>
                    <a:lstStyle/>
                    <a:p>
                      <a:r>
                        <a:rPr lang="en-GB" sz="2000"/>
                        <a:t>Difference</a:t>
                      </a:r>
                    </a:p>
                  </a:txBody>
                  <a:tcPr/>
                </a:tc>
                <a:tc>
                  <a:txBody>
                    <a:bodyPr/>
                    <a:lstStyle/>
                    <a:p>
                      <a:r>
                        <a:rPr lang="en-GB" sz="2000"/>
                        <a:t>Actual Performance %</a:t>
                      </a:r>
                    </a:p>
                  </a:txBody>
                  <a:tcPr/>
                </a:tc>
                <a:extLst>
                  <a:ext uri="{0D108BD9-81ED-4DB2-BD59-A6C34878D82A}">
                    <a16:rowId xmlns:a16="http://schemas.microsoft.com/office/drawing/2014/main" val="835355141"/>
                  </a:ext>
                </a:extLst>
              </a:tr>
              <a:tr h="648913">
                <a:tc>
                  <a:txBody>
                    <a:bodyPr/>
                    <a:lstStyle/>
                    <a:p>
                      <a:r>
                        <a:rPr lang="en-GB" sz="2000" baseline="0">
                          <a:solidFill>
                            <a:schemeClr val="accent6"/>
                          </a:solidFill>
                        </a:rPr>
                        <a:t>2001-2013</a:t>
                      </a:r>
                    </a:p>
                    <a:p>
                      <a:r>
                        <a:rPr lang="en-GB" sz="2000" baseline="0">
                          <a:solidFill>
                            <a:schemeClr val="accent6"/>
                          </a:solidFill>
                        </a:rPr>
                        <a:t>(16% Buffer)</a:t>
                      </a:r>
                    </a:p>
                  </a:txBody>
                  <a:tcPr/>
                </a:tc>
                <a:tc>
                  <a:txBody>
                    <a:bodyPr/>
                    <a:lstStyle/>
                    <a:p>
                      <a:r>
                        <a:rPr lang="en-GB" sz="2000">
                          <a:solidFill>
                            <a:schemeClr val="accent6"/>
                          </a:solidFill>
                        </a:rPr>
                        <a:t>8400</a:t>
                      </a:r>
                    </a:p>
                  </a:txBody>
                  <a:tcPr/>
                </a:tc>
                <a:tc>
                  <a:txBody>
                    <a:bodyPr/>
                    <a:lstStyle/>
                    <a:p>
                      <a:r>
                        <a:rPr lang="en-GB" sz="2000">
                          <a:solidFill>
                            <a:schemeClr val="accent6"/>
                          </a:solidFill>
                        </a:rPr>
                        <a:t>6435</a:t>
                      </a:r>
                    </a:p>
                  </a:txBody>
                  <a:tcPr/>
                </a:tc>
                <a:tc>
                  <a:txBody>
                    <a:bodyPr/>
                    <a:lstStyle/>
                    <a:p>
                      <a:r>
                        <a:rPr lang="en-GB" sz="2000" b="1">
                          <a:solidFill>
                            <a:schemeClr val="accent4"/>
                          </a:solidFill>
                        </a:rPr>
                        <a:t>-1965</a:t>
                      </a:r>
                    </a:p>
                  </a:txBody>
                  <a:tcPr/>
                </a:tc>
                <a:tc>
                  <a:txBody>
                    <a:bodyPr/>
                    <a:lstStyle/>
                    <a:p>
                      <a:r>
                        <a:rPr lang="en-GB" sz="2000" b="1">
                          <a:solidFill>
                            <a:schemeClr val="bg1"/>
                          </a:solidFill>
                        </a:rPr>
                        <a:t>77%</a:t>
                      </a:r>
                    </a:p>
                  </a:txBody>
                  <a:tcPr>
                    <a:solidFill>
                      <a:schemeClr val="accent4"/>
                    </a:solidFill>
                  </a:tcPr>
                </a:tc>
                <a:extLst>
                  <a:ext uri="{0D108BD9-81ED-4DB2-BD59-A6C34878D82A}">
                    <a16:rowId xmlns:a16="http://schemas.microsoft.com/office/drawing/2014/main" val="776760864"/>
                  </a:ext>
                </a:extLst>
              </a:tr>
              <a:tr h="648913">
                <a:tc>
                  <a:txBody>
                    <a:bodyPr/>
                    <a:lstStyle/>
                    <a:p>
                      <a:r>
                        <a:rPr lang="en-GB" sz="2000">
                          <a:solidFill>
                            <a:schemeClr val="accent6"/>
                          </a:solidFill>
                        </a:rPr>
                        <a:t>2013-2023</a:t>
                      </a:r>
                    </a:p>
                    <a:p>
                      <a:r>
                        <a:rPr lang="en-GB" sz="2000">
                          <a:solidFill>
                            <a:schemeClr val="accent6"/>
                          </a:solidFill>
                        </a:rPr>
                        <a:t>(18% Buffer)</a:t>
                      </a:r>
                    </a:p>
                  </a:txBody>
                  <a:tcPr/>
                </a:tc>
                <a:tc>
                  <a:txBody>
                    <a:bodyPr/>
                    <a:lstStyle/>
                    <a:p>
                      <a:r>
                        <a:rPr lang="en-GB" sz="2000">
                          <a:solidFill>
                            <a:schemeClr val="accent6"/>
                          </a:solidFill>
                        </a:rPr>
                        <a:t>8050</a:t>
                      </a:r>
                    </a:p>
                  </a:txBody>
                  <a:tcPr/>
                </a:tc>
                <a:tc>
                  <a:txBody>
                    <a:bodyPr/>
                    <a:lstStyle/>
                    <a:p>
                      <a:r>
                        <a:rPr lang="en-GB" sz="2000">
                          <a:solidFill>
                            <a:schemeClr val="accent6"/>
                          </a:solidFill>
                        </a:rPr>
                        <a:t>8703</a:t>
                      </a:r>
                    </a:p>
                  </a:txBody>
                  <a:tcPr/>
                </a:tc>
                <a:tc>
                  <a:txBody>
                    <a:bodyPr/>
                    <a:lstStyle/>
                    <a:p>
                      <a:r>
                        <a:rPr lang="en-GB" sz="2000">
                          <a:solidFill>
                            <a:srgbClr val="92D050"/>
                          </a:solidFill>
                        </a:rPr>
                        <a:t>+653</a:t>
                      </a:r>
                    </a:p>
                  </a:txBody>
                  <a:tcPr/>
                </a:tc>
                <a:tc>
                  <a:txBody>
                    <a:bodyPr/>
                    <a:lstStyle/>
                    <a:p>
                      <a:r>
                        <a:rPr lang="en-GB" sz="2000" b="1">
                          <a:solidFill>
                            <a:schemeClr val="bg1"/>
                          </a:solidFill>
                        </a:rPr>
                        <a:t>108%</a:t>
                      </a:r>
                    </a:p>
                  </a:txBody>
                  <a:tcPr>
                    <a:solidFill>
                      <a:srgbClr val="92D050"/>
                    </a:solidFill>
                  </a:tcPr>
                </a:tc>
                <a:extLst>
                  <a:ext uri="{0D108BD9-81ED-4DB2-BD59-A6C34878D82A}">
                    <a16:rowId xmlns:a16="http://schemas.microsoft.com/office/drawing/2014/main" val="3117403343"/>
                  </a:ext>
                </a:extLst>
              </a:tr>
              <a:tr h="375958">
                <a:tc>
                  <a:txBody>
                    <a:bodyPr/>
                    <a:lstStyle/>
                    <a:p>
                      <a:r>
                        <a:rPr lang="en-GB" sz="2000" b="1">
                          <a:solidFill>
                            <a:schemeClr val="accent6"/>
                          </a:solidFill>
                        </a:rPr>
                        <a:t>2001-2023</a:t>
                      </a:r>
                    </a:p>
                  </a:txBody>
                  <a:tcPr/>
                </a:tc>
                <a:tc>
                  <a:txBody>
                    <a:bodyPr/>
                    <a:lstStyle/>
                    <a:p>
                      <a:r>
                        <a:rPr lang="en-GB" sz="2000" b="1">
                          <a:solidFill>
                            <a:schemeClr val="accent6"/>
                          </a:solidFill>
                        </a:rPr>
                        <a:t>16450</a:t>
                      </a:r>
                    </a:p>
                  </a:txBody>
                  <a:tcPr/>
                </a:tc>
                <a:tc>
                  <a:txBody>
                    <a:bodyPr/>
                    <a:lstStyle/>
                    <a:p>
                      <a:r>
                        <a:rPr lang="en-GB" sz="2000" b="1">
                          <a:solidFill>
                            <a:schemeClr val="accent6"/>
                          </a:solidFill>
                        </a:rPr>
                        <a:t>15138</a:t>
                      </a:r>
                    </a:p>
                  </a:txBody>
                  <a:tcPr/>
                </a:tc>
                <a:tc>
                  <a:txBody>
                    <a:bodyPr/>
                    <a:lstStyle/>
                    <a:p>
                      <a:r>
                        <a:rPr lang="en-GB" sz="2000" b="1">
                          <a:solidFill>
                            <a:schemeClr val="accent4"/>
                          </a:solidFill>
                        </a:rPr>
                        <a:t>-1312</a:t>
                      </a:r>
                    </a:p>
                  </a:txBody>
                  <a:tcPr/>
                </a:tc>
                <a:tc>
                  <a:txBody>
                    <a:bodyPr/>
                    <a:lstStyle/>
                    <a:p>
                      <a:r>
                        <a:rPr lang="en-GB" sz="2000" b="1">
                          <a:solidFill>
                            <a:schemeClr val="bg1"/>
                          </a:solidFill>
                        </a:rPr>
                        <a:t>92%</a:t>
                      </a:r>
                    </a:p>
                  </a:txBody>
                  <a:tcPr>
                    <a:solidFill>
                      <a:schemeClr val="accent4"/>
                    </a:solidFill>
                  </a:tcPr>
                </a:tc>
                <a:extLst>
                  <a:ext uri="{0D108BD9-81ED-4DB2-BD59-A6C34878D82A}">
                    <a16:rowId xmlns:a16="http://schemas.microsoft.com/office/drawing/2014/main" val="984679323"/>
                  </a:ext>
                </a:extLst>
              </a:tr>
            </a:tbl>
          </a:graphicData>
        </a:graphic>
      </p:graphicFrame>
      <p:sp>
        <p:nvSpPr>
          <p:cNvPr id="9" name="TextBox 8">
            <a:extLst>
              <a:ext uri="{FF2B5EF4-FFF2-40B4-BE49-F238E27FC236}">
                <a16:creationId xmlns:a16="http://schemas.microsoft.com/office/drawing/2014/main" id="{E6630413-7C40-EC89-0382-FFE0C3805A4E}"/>
              </a:ext>
            </a:extLst>
          </p:cNvPr>
          <p:cNvSpPr txBox="1"/>
          <p:nvPr/>
        </p:nvSpPr>
        <p:spPr>
          <a:xfrm>
            <a:off x="941262" y="1905273"/>
            <a:ext cx="8074399" cy="461665"/>
          </a:xfrm>
          <a:prstGeom prst="rect">
            <a:avLst/>
          </a:prstGeom>
          <a:noFill/>
        </p:spPr>
        <p:txBody>
          <a:bodyPr wrap="square" rtlCol="0">
            <a:spAutoFit/>
          </a:bodyPr>
          <a:lstStyle/>
          <a:p>
            <a:r>
              <a:rPr lang="en-GB" sz="2400" b="1"/>
              <a:t>Based on 16-18% Supply Buffer in Local Plan Periods</a:t>
            </a:r>
          </a:p>
        </p:txBody>
      </p:sp>
    </p:spTree>
    <p:extLst>
      <p:ext uri="{BB962C8B-B14F-4D97-AF65-F5344CB8AC3E}">
        <p14:creationId xmlns:p14="http://schemas.microsoft.com/office/powerpoint/2010/main" val="1778258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B1938-A3F9-3FB2-727F-142655049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2C296-D4C3-FEC3-DBC2-64EF62485C1C}"/>
              </a:ext>
            </a:extLst>
          </p:cNvPr>
          <p:cNvSpPr>
            <a:spLocks noGrp="1"/>
          </p:cNvSpPr>
          <p:nvPr>
            <p:ph type="title"/>
          </p:nvPr>
        </p:nvSpPr>
        <p:spPr>
          <a:prstGeom prst="round1Rect">
            <a:avLst>
              <a:gd name="adj" fmla="val 50000"/>
            </a:avLst>
          </a:prstGeom>
        </p:spPr>
        <p:txBody>
          <a:bodyPr>
            <a:noAutofit/>
          </a:bodyPr>
          <a:lstStyle/>
          <a:p>
            <a:r>
              <a:rPr lang="en-US"/>
              <a:t>Provisional Development Needs - </a:t>
            </a:r>
            <a:r>
              <a:rPr lang="en-US" err="1"/>
              <a:t>Travellers</a:t>
            </a:r>
            <a:endParaRPr lang="en-US"/>
          </a:p>
        </p:txBody>
      </p:sp>
      <p:graphicFrame>
        <p:nvGraphicFramePr>
          <p:cNvPr id="6" name="Table 5">
            <a:extLst>
              <a:ext uri="{FF2B5EF4-FFF2-40B4-BE49-F238E27FC236}">
                <a16:creationId xmlns:a16="http://schemas.microsoft.com/office/drawing/2014/main" id="{0F861D81-D0A7-A8B5-9D1C-B274CB2D5436}"/>
              </a:ext>
            </a:extLst>
          </p:cNvPr>
          <p:cNvGraphicFramePr>
            <a:graphicFrameLocks noGrp="1"/>
          </p:cNvGraphicFramePr>
          <p:nvPr>
            <p:extLst>
              <p:ext uri="{D42A27DB-BD31-4B8C-83A1-F6EECF244321}">
                <p14:modId xmlns:p14="http://schemas.microsoft.com/office/powerpoint/2010/main" val="2494513935"/>
              </p:ext>
            </p:extLst>
          </p:nvPr>
        </p:nvGraphicFramePr>
        <p:xfrm>
          <a:off x="300842" y="1542931"/>
          <a:ext cx="11218223" cy="2950365"/>
        </p:xfrm>
        <a:graphic>
          <a:graphicData uri="http://schemas.openxmlformats.org/drawingml/2006/table">
            <a:tbl>
              <a:tblPr firstRow="1" bandRow="1">
                <a:tableStyleId>{5C22544A-7EE6-4342-B048-85BDC9FD1C3A}</a:tableStyleId>
              </a:tblPr>
              <a:tblGrid>
                <a:gridCol w="3119252">
                  <a:extLst>
                    <a:ext uri="{9D8B030D-6E8A-4147-A177-3AD203B41FA5}">
                      <a16:colId xmlns:a16="http://schemas.microsoft.com/office/drawing/2014/main" val="1865793236"/>
                    </a:ext>
                  </a:extLst>
                </a:gridCol>
                <a:gridCol w="2660072">
                  <a:extLst>
                    <a:ext uri="{9D8B030D-6E8A-4147-A177-3AD203B41FA5}">
                      <a16:colId xmlns:a16="http://schemas.microsoft.com/office/drawing/2014/main" val="1379129600"/>
                    </a:ext>
                  </a:extLst>
                </a:gridCol>
                <a:gridCol w="2648198">
                  <a:extLst>
                    <a:ext uri="{9D8B030D-6E8A-4147-A177-3AD203B41FA5}">
                      <a16:colId xmlns:a16="http://schemas.microsoft.com/office/drawing/2014/main" val="786762274"/>
                    </a:ext>
                  </a:extLst>
                </a:gridCol>
                <a:gridCol w="2790701">
                  <a:extLst>
                    <a:ext uri="{9D8B030D-6E8A-4147-A177-3AD203B41FA5}">
                      <a16:colId xmlns:a16="http://schemas.microsoft.com/office/drawing/2014/main" val="699848587"/>
                    </a:ext>
                  </a:extLst>
                </a:gridCol>
              </a:tblGrid>
              <a:tr h="536392">
                <a:tc>
                  <a:txBody>
                    <a:bodyPr/>
                    <a:lstStyle/>
                    <a:p>
                      <a:pPr algn="ctr"/>
                      <a:endParaRPr lang="en-GB" sz="2400"/>
                    </a:p>
                  </a:txBody>
                  <a:tcPr/>
                </a:tc>
                <a:tc>
                  <a:txBody>
                    <a:bodyPr/>
                    <a:lstStyle/>
                    <a:p>
                      <a:pPr algn="ctr"/>
                      <a:r>
                        <a:rPr lang="en-GB" sz="2400"/>
                        <a:t>Indicative Requirement*</a:t>
                      </a:r>
                    </a:p>
                  </a:txBody>
                  <a:tcPr/>
                </a:tc>
                <a:tc>
                  <a:txBody>
                    <a:bodyPr/>
                    <a:lstStyle/>
                    <a:p>
                      <a:pPr algn="ctr"/>
                      <a:r>
                        <a:rPr lang="en-GB" sz="2400"/>
                        <a:t>Not implemented in adopted Plan</a:t>
                      </a:r>
                    </a:p>
                  </a:txBody>
                  <a:tcPr/>
                </a:tc>
                <a:tc>
                  <a:txBody>
                    <a:bodyPr/>
                    <a:lstStyle/>
                    <a:p>
                      <a:pPr algn="ctr"/>
                      <a:r>
                        <a:rPr lang="en-GB" sz="2400"/>
                        <a:t>Net new allocations required</a:t>
                      </a:r>
                    </a:p>
                  </a:txBody>
                  <a:tcPr/>
                </a:tc>
                <a:extLst>
                  <a:ext uri="{0D108BD9-81ED-4DB2-BD59-A6C34878D82A}">
                    <a16:rowId xmlns:a16="http://schemas.microsoft.com/office/drawing/2014/main" val="2895708183"/>
                  </a:ext>
                </a:extLst>
              </a:tr>
              <a:tr h="938685">
                <a:tc>
                  <a:txBody>
                    <a:bodyPr/>
                    <a:lstStyle/>
                    <a:p>
                      <a:pPr algn="ctr"/>
                      <a:r>
                        <a:rPr lang="en-GB" sz="2400">
                          <a:ea typeface="+mn-lt"/>
                          <a:cs typeface="+mn-lt"/>
                        </a:rPr>
                        <a:t>Gypsies and Travellers (pitches)</a:t>
                      </a:r>
                      <a:endParaRPr lang="en-GB" sz="2400"/>
                    </a:p>
                  </a:txBody>
                  <a:tcPr/>
                </a:tc>
                <a:tc>
                  <a:txBody>
                    <a:bodyPr/>
                    <a:lstStyle/>
                    <a:p>
                      <a:pPr algn="ctr"/>
                      <a:r>
                        <a:rPr lang="en-GB" sz="2400">
                          <a:ea typeface="+mn-lt"/>
                          <a:cs typeface="+mn-lt"/>
                        </a:rPr>
                        <a:t>Between 36 and 77</a:t>
                      </a:r>
                      <a:endParaRPr lang="en-GB"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ea typeface="+mn-lt"/>
                          <a:cs typeface="+mn-lt"/>
                        </a:rPr>
                        <a:t>0</a:t>
                      </a:r>
                      <a:endParaRPr lang="en-GB"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ea typeface="+mn-lt"/>
                          <a:cs typeface="+mn-lt"/>
                        </a:rPr>
                        <a:t>Between 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ea typeface="+mn-lt"/>
                          <a:cs typeface="+mn-lt"/>
                        </a:rPr>
                        <a:t>and 77</a:t>
                      </a:r>
                      <a:endParaRPr lang="en-GB" sz="2400"/>
                    </a:p>
                  </a:txBody>
                  <a:tcPr/>
                </a:tc>
                <a:extLst>
                  <a:ext uri="{0D108BD9-81ED-4DB2-BD59-A6C34878D82A}">
                    <a16:rowId xmlns:a16="http://schemas.microsoft.com/office/drawing/2014/main" val="2384144531"/>
                  </a:ext>
                </a:extLst>
              </a:tr>
              <a:tr h="543841">
                <a:tc>
                  <a:txBody>
                    <a:bodyPr/>
                    <a:lstStyle/>
                    <a:p>
                      <a:pPr algn="ctr"/>
                      <a:r>
                        <a:rPr lang="en-GB" sz="2400">
                          <a:ea typeface="+mn-lt"/>
                          <a:cs typeface="+mn-lt"/>
                        </a:rPr>
                        <a:t>Travelling Showpeople (plots)  </a:t>
                      </a:r>
                      <a:endParaRPr lang="en-GB" sz="2400"/>
                    </a:p>
                  </a:txBody>
                  <a:tcPr/>
                </a:tc>
                <a:tc>
                  <a:txBody>
                    <a:bodyPr/>
                    <a:lstStyle/>
                    <a:p>
                      <a:pPr algn="ctr"/>
                      <a:r>
                        <a:rPr lang="en-GB" sz="2400">
                          <a:ea typeface="+mn-lt"/>
                          <a:cs typeface="+mn-lt"/>
                        </a:rPr>
                        <a:t>25</a:t>
                      </a:r>
                      <a:endParaRPr lang="en-GB" sz="2400"/>
                    </a:p>
                  </a:txBody>
                  <a:tcPr/>
                </a:tc>
                <a:tc>
                  <a:txBody>
                    <a:bodyPr/>
                    <a:lstStyle/>
                    <a:p>
                      <a:pPr algn="ctr"/>
                      <a:r>
                        <a:rPr lang="en-GB" sz="2400"/>
                        <a:t>24</a:t>
                      </a:r>
                    </a:p>
                  </a:txBody>
                  <a:tcPr/>
                </a:tc>
                <a:tc>
                  <a:txBody>
                    <a:bodyPr/>
                    <a:lstStyle/>
                    <a:p>
                      <a:pPr algn="ctr"/>
                      <a:r>
                        <a:rPr lang="en-GB" sz="2400"/>
                        <a:t>1</a:t>
                      </a:r>
                    </a:p>
                  </a:txBody>
                  <a:tcPr/>
                </a:tc>
                <a:extLst>
                  <a:ext uri="{0D108BD9-81ED-4DB2-BD59-A6C34878D82A}">
                    <a16:rowId xmlns:a16="http://schemas.microsoft.com/office/drawing/2014/main" val="2118604202"/>
                  </a:ext>
                </a:extLst>
              </a:tr>
            </a:tbl>
          </a:graphicData>
        </a:graphic>
      </p:graphicFrame>
      <p:sp>
        <p:nvSpPr>
          <p:cNvPr id="4" name="TextBox 3">
            <a:extLst>
              <a:ext uri="{FF2B5EF4-FFF2-40B4-BE49-F238E27FC236}">
                <a16:creationId xmlns:a16="http://schemas.microsoft.com/office/drawing/2014/main" id="{3BE441DB-1CCF-B1A1-7BD0-779D612A5AB5}"/>
              </a:ext>
            </a:extLst>
          </p:cNvPr>
          <p:cNvSpPr txBox="1"/>
          <p:nvPr/>
        </p:nvSpPr>
        <p:spPr>
          <a:xfrm>
            <a:off x="300841" y="4680467"/>
            <a:ext cx="11431979" cy="461665"/>
          </a:xfrm>
          <a:prstGeom prst="rect">
            <a:avLst/>
          </a:prstGeom>
          <a:noFill/>
        </p:spPr>
        <p:txBody>
          <a:bodyPr wrap="square">
            <a:spAutoFit/>
          </a:bodyPr>
          <a:lstStyle/>
          <a:p>
            <a:r>
              <a:rPr lang="en-GB" sz="2400" b="0" i="0" u="none" strike="noStrike">
                <a:solidFill>
                  <a:srgbClr val="71207B"/>
                </a:solidFill>
                <a:effectLst/>
                <a:latin typeface="Arial" panose="020B0604020202020204" pitchFamily="34" charset="0"/>
              </a:rPr>
              <a:t>*</a:t>
            </a:r>
            <a:r>
              <a:rPr lang="en-GB" sz="2400">
                <a:solidFill>
                  <a:srgbClr val="71207B"/>
                </a:solidFill>
                <a:latin typeface="Arial" panose="020B0604020202020204" pitchFamily="34" charset="0"/>
              </a:rPr>
              <a:t>A</a:t>
            </a:r>
            <a:r>
              <a:rPr lang="en-GB" sz="2400">
                <a:effectLst/>
                <a:latin typeface="Arial" panose="020B0604020202020204" pitchFamily="34" charset="0"/>
                <a:ea typeface="Aptos" panose="020B0004020202020204" pitchFamily="34" charset="0"/>
              </a:rPr>
              <a:t>waiting final result of the Gypsy and Traveller Accommodation Assessment </a:t>
            </a:r>
            <a:endParaRPr lang="en-GB" sz="2400"/>
          </a:p>
        </p:txBody>
      </p:sp>
    </p:spTree>
    <p:extLst>
      <p:ext uri="{BB962C8B-B14F-4D97-AF65-F5344CB8AC3E}">
        <p14:creationId xmlns:p14="http://schemas.microsoft.com/office/powerpoint/2010/main" val="2658410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99B8-FAA7-4093-10CA-380012823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AB5CD-0E9C-EDAA-10B5-D7604AE6DA65}"/>
              </a:ext>
            </a:extLst>
          </p:cNvPr>
          <p:cNvSpPr>
            <a:spLocks noGrp="1"/>
          </p:cNvSpPr>
          <p:nvPr>
            <p:ph type="title"/>
          </p:nvPr>
        </p:nvSpPr>
        <p:spPr>
          <a:prstGeom prst="round1Rect">
            <a:avLst>
              <a:gd name="adj" fmla="val 50000"/>
            </a:avLst>
          </a:prstGeom>
        </p:spPr>
        <p:txBody>
          <a:bodyPr>
            <a:noAutofit/>
          </a:bodyPr>
          <a:lstStyle/>
          <a:p>
            <a:r>
              <a:rPr lang="en-US"/>
              <a:t>Development Needs - Employment Need (sqm)</a:t>
            </a:r>
          </a:p>
        </p:txBody>
      </p:sp>
      <p:pic>
        <p:nvPicPr>
          <p:cNvPr id="5" name="Picture 4">
            <a:extLst>
              <a:ext uri="{FF2B5EF4-FFF2-40B4-BE49-F238E27FC236}">
                <a16:creationId xmlns:a16="http://schemas.microsoft.com/office/drawing/2014/main" id="{89164708-4A1E-DA86-46EB-C70EBC7C990A}"/>
              </a:ext>
            </a:extLst>
          </p:cNvPr>
          <p:cNvPicPr>
            <a:picLocks noChangeAspect="1"/>
          </p:cNvPicPr>
          <p:nvPr/>
        </p:nvPicPr>
        <p:blipFill>
          <a:blip r:embed="rId3"/>
          <a:stretch>
            <a:fillRect/>
          </a:stretch>
        </p:blipFill>
        <p:spPr>
          <a:xfrm>
            <a:off x="174061" y="1505530"/>
            <a:ext cx="11618136" cy="3846939"/>
          </a:xfrm>
          <a:prstGeom prst="rect">
            <a:avLst/>
          </a:prstGeom>
        </p:spPr>
      </p:pic>
    </p:spTree>
    <p:extLst>
      <p:ext uri="{BB962C8B-B14F-4D97-AF65-F5344CB8AC3E}">
        <p14:creationId xmlns:p14="http://schemas.microsoft.com/office/powerpoint/2010/main" val="1829122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CC Corporate">
  <a:themeElements>
    <a:clrScheme name="Custom 1">
      <a:dk1>
        <a:srgbClr val="71207B"/>
      </a:dk1>
      <a:lt1>
        <a:srgbClr val="FFFFFF"/>
      </a:lt1>
      <a:dk2>
        <a:srgbClr val="709C35"/>
      </a:dk2>
      <a:lt2>
        <a:srgbClr val="FFFFFF"/>
      </a:lt2>
      <a:accent1>
        <a:srgbClr val="33BADA"/>
      </a:accent1>
      <a:accent2>
        <a:srgbClr val="F7A300"/>
      </a:accent2>
      <a:accent3>
        <a:srgbClr val="709C35"/>
      </a:accent3>
      <a:accent4>
        <a:srgbClr val="E94E18"/>
      </a:accent4>
      <a:accent5>
        <a:srgbClr val="EF85AD"/>
      </a:accent5>
      <a:accent6>
        <a:srgbClr val="000000"/>
      </a:accent6>
      <a:hlink>
        <a:srgbClr val="0070B9"/>
      </a:hlink>
      <a:folHlink>
        <a:srgbClr val="CE0E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Branded Powerpoint Template Master Apr 2021" id="{38D9AF42-FFC0-485E-BEF4-8D854C633983}" vid="{8253A075-D7AA-4C38-A7A1-C8747AB3A6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8c671f-b8b0-4c7e-bac8-a5a7aed1496d">
      <UserInfo>
        <DisplayName>Jeremy POTTER</DisplayName>
        <AccountId>25</AccountId>
        <AccountType/>
      </UserInfo>
      <UserInfo>
        <DisplayName>Claire STUCKEY</DisplayName>
        <AccountId>22</AccountId>
        <AccountType/>
      </UserInfo>
      <UserInfo>
        <DisplayName>Gemma BROWN</DisplayName>
        <AccountId>83</AccountId>
        <AccountType/>
      </UserInfo>
      <UserInfo>
        <DisplayName>Jenny ROBINSON</DisplayName>
        <AccountId>20</AccountId>
        <AccountType/>
      </UserInfo>
      <UserInfo>
        <DisplayName>Laura PERCY</DisplayName>
        <AccountId>24</AccountId>
        <AccountType/>
      </UserInfo>
      <UserInfo>
        <DisplayName>Vanessa WILSON</DisplayName>
        <AccountId>33</AccountId>
        <AccountType/>
      </UserInfo>
      <UserInfo>
        <DisplayName>Leanne BRISLAND</DisplayName>
        <AccountId>432</AccountId>
        <AccountType/>
      </UserInfo>
      <UserInfo>
        <DisplayName>Asa PAMPHILON</DisplayName>
        <AccountId>26</AccountId>
        <AccountType/>
      </UserInfo>
      <UserInfo>
        <DisplayName>Gemma NICHOLSON</DisplayName>
        <AccountId>21</AccountId>
        <AccountType/>
      </UserInfo>
      <UserInfo>
        <DisplayName>Hayley HAY</DisplayName>
        <AccountId>27</AccountId>
        <AccountType/>
      </UserInfo>
      <UserInfo>
        <DisplayName>Amy STOCK</DisplayName>
        <AccountId>29</AccountId>
        <AccountType/>
      </UserInfo>
      <UserInfo>
        <DisplayName>Bethany CARR</DisplayName>
        <AccountId>466</AccountId>
        <AccountType/>
      </UserInfo>
      <UserInfo>
        <DisplayName>Liz HARRIS-BEST</DisplayName>
        <AccountId>23</AccountId>
        <AccountType/>
      </UserInfo>
      <UserInfo>
        <DisplayName>Charis AHMED</DisplayName>
        <AccountId>34</AccountId>
        <AccountType/>
      </UserInfo>
      <UserInfo>
        <DisplayName>Keith NICHOLSON</DisplayName>
        <AccountId>100</AccountId>
        <AccountType/>
      </UserInfo>
      <UserInfo>
        <DisplayName>Paul BROOKES</DisplayName>
        <AccountId>76</AccountId>
        <AccountType/>
      </UserInfo>
    </SharedWithUsers>
    <lcf76f155ced4ddcb4097134ff3c332f xmlns="a63a21ae-0f81-4a0c-badf-cfe78b57740f">
      <Terms xmlns="http://schemas.microsoft.com/office/infopath/2007/PartnerControls"/>
    </lcf76f155ced4ddcb4097134ff3c332f>
    <TaxCatchAll xmlns="5b8c671f-b8b0-4c7e-bac8-a5a7aed149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CB9402E76AD4EA05B78A381C470A3" ma:contentTypeVersion="18" ma:contentTypeDescription="Create a new document." ma:contentTypeScope="" ma:versionID="7be119d1714ce74a0b3944e2458aa0b3">
  <xsd:schema xmlns:xsd="http://www.w3.org/2001/XMLSchema" xmlns:xs="http://www.w3.org/2001/XMLSchema" xmlns:p="http://schemas.microsoft.com/office/2006/metadata/properties" xmlns:ns2="a63a21ae-0f81-4a0c-badf-cfe78b57740f" xmlns:ns3="5b8c671f-b8b0-4c7e-bac8-a5a7aed1496d" targetNamespace="http://schemas.microsoft.com/office/2006/metadata/properties" ma:root="true" ma:fieldsID="45632d29e26a249809d3ada40bba21c8" ns2:_="" ns3:_="">
    <xsd:import namespace="a63a21ae-0f81-4a0c-badf-cfe78b57740f"/>
    <xsd:import namespace="5b8c671f-b8b0-4c7e-bac8-a5a7aed149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a21ae-0f81-4a0c-badf-cfe78b5774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7ea40b-8720-45a9-8c45-c44369dcb3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8c671f-b8b0-4c7e-bac8-a5a7aed149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4ec5fe-15dd-4d50-b913-2a6cd179e754}" ma:internalName="TaxCatchAll" ma:showField="CatchAllData" ma:web="5b8c671f-b8b0-4c7e-bac8-a5a7aed149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F8DCE-E667-40EF-A026-339226415965}">
  <ds:schemaRefs>
    <ds:schemaRef ds:uri="http://purl.org/dc/terms/"/>
    <ds:schemaRef ds:uri="http://purl.org/dc/dcmitype/"/>
    <ds:schemaRef ds:uri="http://schemas.microsoft.com/office/infopath/2007/PartnerControls"/>
    <ds:schemaRef ds:uri="http://purl.org/dc/elements/1.1/"/>
    <ds:schemaRef ds:uri="5b8c671f-b8b0-4c7e-bac8-a5a7aed1496d"/>
    <ds:schemaRef ds:uri="http://schemas.microsoft.com/office/2006/metadata/properties"/>
    <ds:schemaRef ds:uri="http://schemas.microsoft.com/office/2006/documentManagement/types"/>
    <ds:schemaRef ds:uri="a63a21ae-0f81-4a0c-badf-cfe78b57740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C79990-AA5F-40F3-A701-0561CB0843A4}">
  <ds:schemaRefs>
    <ds:schemaRef ds:uri="5b8c671f-b8b0-4c7e-bac8-a5a7aed1496d"/>
    <ds:schemaRef ds:uri="a63a21ae-0f81-4a0c-badf-cfe78b5774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D67737-76C1-4A6B-A85F-DE975F1EF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1574</Words>
  <Application>Microsoft Office PowerPoint</Application>
  <PresentationFormat>Widescreen</PresentationFormat>
  <Paragraphs>248</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Yu Mincho</vt:lpstr>
      <vt:lpstr>Arial</vt:lpstr>
      <vt:lpstr>Calibri</vt:lpstr>
      <vt:lpstr>Symbol</vt:lpstr>
      <vt:lpstr>Symbol,Sans-Serif</vt:lpstr>
      <vt:lpstr>Times New Roman</vt:lpstr>
      <vt:lpstr>CCC Corporate</vt:lpstr>
      <vt:lpstr>Review of the Chelmsford Local Plan  Preferred Options</vt:lpstr>
      <vt:lpstr>Purpose of Report</vt:lpstr>
      <vt:lpstr>The need to review</vt:lpstr>
      <vt:lpstr>Preparation Stage</vt:lpstr>
      <vt:lpstr>Development Needs - Housing</vt:lpstr>
      <vt:lpstr>Housing Number Breakdown </vt:lpstr>
      <vt:lpstr>Historic Housing Performance</vt:lpstr>
      <vt:lpstr>Provisional Development Needs - Travellers</vt:lpstr>
      <vt:lpstr>Development Needs - Employment Need (sqm)</vt:lpstr>
      <vt:lpstr>Updated Strategic Priorities</vt:lpstr>
      <vt:lpstr>New Vision</vt:lpstr>
      <vt:lpstr>New Strategic and Development Management Policies</vt:lpstr>
      <vt:lpstr>Spatial Strategy (SP7) Key Diagram</vt:lpstr>
      <vt:lpstr>Growth Area 1 – New Development Sites</vt:lpstr>
      <vt:lpstr>Growth Area 1 - New Sites </vt:lpstr>
      <vt:lpstr>Growth Area 2 – New and Extended Development Sites</vt:lpstr>
      <vt:lpstr>Growth Area 2 - New Sites </vt:lpstr>
      <vt:lpstr>Growth Area 2 - New Sites </vt:lpstr>
      <vt:lpstr>Growth Area 3 – New Development Sites</vt:lpstr>
      <vt:lpstr>East Chelmsford Garden Community (Hammonds Farm)</vt:lpstr>
      <vt:lpstr>Growth Area 3 – Other New Sites </vt:lpstr>
      <vt:lpstr>Preferred Options 2024 Consultation Document</vt:lpstr>
      <vt:lpstr>Integrated Impact Assessment Consultation Document</vt:lpstr>
      <vt:lpstr>Intended Consultation  </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PERCY</dc:creator>
  <cp:lastModifiedBy>Claire STUCKEY</cp:lastModifiedBy>
  <cp:revision>1</cp:revision>
  <cp:lastPrinted>2023-09-05T06:46:44Z</cp:lastPrinted>
  <dcterms:created xsi:type="dcterms:W3CDTF">2021-05-04T12:27:15Z</dcterms:created>
  <dcterms:modified xsi:type="dcterms:W3CDTF">2024-03-21T05:29:05Z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0x010100618CB9402E76AD4EA05B78A381C470A3</vt:lpwstr>
  </property>
  <property fmtid="{D5CDD505-2E9C-101B-9397-08002B2CF9AE}" pid="3" name="MediaServiceImageTags">
    <vt:lpwstr/>
  </property>
  <property fmtid="{D5CDD505-2E9C-101B-9397-08002B2CF9AE}" pid="4" name="_dlc_DocIdItemGuid">
    <vt:lpwstr>f19a3798-08b9-4826-982d-74d1718afd7e</vt:lpwstr>
  </property>
</Properties>
</file>