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99" r:id="rId5"/>
    <p:sldId id="282" r:id="rId6"/>
    <p:sldId id="315" r:id="rId7"/>
    <p:sldId id="316" r:id="rId8"/>
    <p:sldId id="280" r:id="rId9"/>
    <p:sldId id="300" r:id="rId10"/>
    <p:sldId id="277" r:id="rId11"/>
    <p:sldId id="274" r:id="rId12"/>
    <p:sldId id="301" r:id="rId13"/>
    <p:sldId id="275" r:id="rId14"/>
    <p:sldId id="302" r:id="rId15"/>
    <p:sldId id="305" r:id="rId16"/>
    <p:sldId id="306" r:id="rId17"/>
    <p:sldId id="307" r:id="rId18"/>
    <p:sldId id="279" r:id="rId19"/>
    <p:sldId id="304" r:id="rId20"/>
    <p:sldId id="317" r:id="rId21"/>
    <p:sldId id="318"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MER, Caroline" initials="HC" lastIdx="3" clrIdx="0">
    <p:extLst>
      <p:ext uri="{19B8F6BF-5375-455C-9EA6-DF929625EA0E}">
        <p15:presenceInfo xmlns:p15="http://schemas.microsoft.com/office/powerpoint/2012/main" userId="S::Caroline.HAMMER@chelmsford.gov.uk::e8950d66-20db-46c4-9e5b-5068b91838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C85AD-FC56-4456-9AED-57BB0F450D47}" v="14" dt="2020-09-17T12:08:35.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0551" autoAdjust="0"/>
  </p:normalViewPr>
  <p:slideViewPr>
    <p:cSldViewPr snapToGrid="0">
      <p:cViewPr varScale="1">
        <p:scale>
          <a:sx n="83" d="100"/>
          <a:sy n="83" d="100"/>
        </p:scale>
        <p:origin x="108" y="642"/>
      </p:cViewPr>
      <p:guideLst/>
    </p:cSldViewPr>
  </p:slideViewPr>
  <p:outlineViewPr>
    <p:cViewPr>
      <p:scale>
        <a:sx n="33" d="100"/>
        <a:sy n="33" d="100"/>
      </p:scale>
      <p:origin x="0" y="-1476"/>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AMMER" userId="e8950d66-20db-46c4-9e5b-5068b91838e3" providerId="ADAL" clId="{7A8C85AD-FC56-4456-9AED-57BB0F450D47}"/>
    <pc:docChg chg="custSel modSld">
      <pc:chgData name="Caroline HAMMER" userId="e8950d66-20db-46c4-9e5b-5068b91838e3" providerId="ADAL" clId="{7A8C85AD-FC56-4456-9AED-57BB0F450D47}" dt="2020-09-17T12:08:35.231" v="256"/>
      <pc:docMkLst>
        <pc:docMk/>
      </pc:docMkLst>
      <pc:sldChg chg="addSp delSp modSp delAnim modAnim">
        <pc:chgData name="Caroline HAMMER" userId="e8950d66-20db-46c4-9e5b-5068b91838e3" providerId="ADAL" clId="{7A8C85AD-FC56-4456-9AED-57BB0F450D47}" dt="2020-09-17T12:08:35.231" v="256"/>
        <pc:sldMkLst>
          <pc:docMk/>
          <pc:sldMk cId="3636949290" sldId="307"/>
        </pc:sldMkLst>
        <pc:spChg chg="del topLvl">
          <ac:chgData name="Caroline HAMMER" userId="e8950d66-20db-46c4-9e5b-5068b91838e3" providerId="ADAL" clId="{7A8C85AD-FC56-4456-9AED-57BB0F450D47}" dt="2020-09-17T11:50:23.534" v="0" actId="478"/>
          <ac:spMkLst>
            <pc:docMk/>
            <pc:sldMk cId="3636949290" sldId="307"/>
            <ac:spMk id="3" creationId="{08D17B9D-A9E8-482B-8290-26771917C546}"/>
          </ac:spMkLst>
        </pc:spChg>
        <pc:spChg chg="mod topLvl">
          <ac:chgData name="Caroline HAMMER" userId="e8950d66-20db-46c4-9e5b-5068b91838e3" providerId="ADAL" clId="{7A8C85AD-FC56-4456-9AED-57BB0F450D47}" dt="2020-09-17T12:05:39.218" v="167" actId="14100"/>
          <ac:spMkLst>
            <pc:docMk/>
            <pc:sldMk cId="3636949290" sldId="307"/>
            <ac:spMk id="4" creationId="{7A0F9FC3-1FE6-4D86-94CB-DE7725B96766}"/>
          </ac:spMkLst>
        </pc:spChg>
        <pc:spChg chg="del mod topLvl">
          <ac:chgData name="Caroline HAMMER" userId="e8950d66-20db-46c4-9e5b-5068b91838e3" providerId="ADAL" clId="{7A8C85AD-FC56-4456-9AED-57BB0F450D47}" dt="2020-09-17T12:00:28.407" v="35" actId="478"/>
          <ac:spMkLst>
            <pc:docMk/>
            <pc:sldMk cId="3636949290" sldId="307"/>
            <ac:spMk id="16" creationId="{B8CAD894-F40F-4641-8288-B16A9FC2C22E}"/>
          </ac:spMkLst>
        </pc:spChg>
        <pc:spChg chg="del mod topLvl">
          <ac:chgData name="Caroline HAMMER" userId="e8950d66-20db-46c4-9e5b-5068b91838e3" providerId="ADAL" clId="{7A8C85AD-FC56-4456-9AED-57BB0F450D47}" dt="2020-09-17T11:51:54.337" v="20" actId="478"/>
          <ac:spMkLst>
            <pc:docMk/>
            <pc:sldMk cId="3636949290" sldId="307"/>
            <ac:spMk id="18" creationId="{CBCE2882-F018-4371-B36D-6A060162D5DE}"/>
          </ac:spMkLst>
        </pc:spChg>
        <pc:spChg chg="add mod">
          <ac:chgData name="Caroline HAMMER" userId="e8950d66-20db-46c4-9e5b-5068b91838e3" providerId="ADAL" clId="{7A8C85AD-FC56-4456-9AED-57BB0F450D47}" dt="2020-09-17T12:06:20.719" v="187" actId="1076"/>
          <ac:spMkLst>
            <pc:docMk/>
            <pc:sldMk cId="3636949290" sldId="307"/>
            <ac:spMk id="20" creationId="{EFC2EE62-A3DB-485D-8185-EF62B4A16759}"/>
          </ac:spMkLst>
        </pc:spChg>
        <pc:spChg chg="mod topLvl">
          <ac:chgData name="Caroline HAMMER" userId="e8950d66-20db-46c4-9e5b-5068b91838e3" providerId="ADAL" clId="{7A8C85AD-FC56-4456-9AED-57BB0F450D47}" dt="2020-09-17T12:07:57.571" v="251" actId="1076"/>
          <ac:spMkLst>
            <pc:docMk/>
            <pc:sldMk cId="3636949290" sldId="307"/>
            <ac:spMk id="24" creationId="{1DFE981C-F3E2-41EC-AA76-255CD316B29B}"/>
          </ac:spMkLst>
        </pc:spChg>
        <pc:spChg chg="add mod">
          <ac:chgData name="Caroline HAMMER" userId="e8950d66-20db-46c4-9e5b-5068b91838e3" providerId="ADAL" clId="{7A8C85AD-FC56-4456-9AED-57BB0F450D47}" dt="2020-09-17T12:08:02.304" v="252" actId="1076"/>
          <ac:spMkLst>
            <pc:docMk/>
            <pc:sldMk cId="3636949290" sldId="307"/>
            <ac:spMk id="25" creationId="{C03D7B39-0F80-43AC-9579-9FC06E180BDE}"/>
          </ac:spMkLst>
        </pc:spChg>
        <pc:spChg chg="mod topLvl">
          <ac:chgData name="Caroline HAMMER" userId="e8950d66-20db-46c4-9e5b-5068b91838e3" providerId="ADAL" clId="{7A8C85AD-FC56-4456-9AED-57BB0F450D47}" dt="2020-09-17T12:01:17.864" v="47" actId="164"/>
          <ac:spMkLst>
            <pc:docMk/>
            <pc:sldMk cId="3636949290" sldId="307"/>
            <ac:spMk id="26" creationId="{6E944168-9B2D-4271-9096-0B4A9AF42A98}"/>
          </ac:spMkLst>
        </pc:spChg>
        <pc:grpChg chg="del">
          <ac:chgData name="Caroline HAMMER" userId="e8950d66-20db-46c4-9e5b-5068b91838e3" providerId="ADAL" clId="{7A8C85AD-FC56-4456-9AED-57BB0F450D47}" dt="2020-09-17T11:51:54.337" v="20" actId="478"/>
          <ac:grpSpMkLst>
            <pc:docMk/>
            <pc:sldMk cId="3636949290" sldId="307"/>
            <ac:grpSpMk id="6" creationId="{C39B66B3-DB9D-468A-8941-827B71F7EE49}"/>
          </ac:grpSpMkLst>
        </pc:grpChg>
        <pc:grpChg chg="del">
          <ac:chgData name="Caroline HAMMER" userId="e8950d66-20db-46c4-9e5b-5068b91838e3" providerId="ADAL" clId="{7A8C85AD-FC56-4456-9AED-57BB0F450D47}" dt="2020-09-17T11:50:23.534" v="0" actId="478"/>
          <ac:grpSpMkLst>
            <pc:docMk/>
            <pc:sldMk cId="3636949290" sldId="307"/>
            <ac:grpSpMk id="8" creationId="{9509513E-67B3-49D6-9C5D-008BCC37D6A4}"/>
          </ac:grpSpMkLst>
        </pc:grpChg>
        <pc:grpChg chg="del">
          <ac:chgData name="Caroline HAMMER" userId="e8950d66-20db-46c4-9e5b-5068b91838e3" providerId="ADAL" clId="{7A8C85AD-FC56-4456-9AED-57BB0F450D47}" dt="2020-09-17T12:00:28.407" v="35" actId="478"/>
          <ac:grpSpMkLst>
            <pc:docMk/>
            <pc:sldMk cId="3636949290" sldId="307"/>
            <ac:grpSpMk id="10" creationId="{7164797A-801F-4F09-B0B1-4A655781002F}"/>
          </ac:grpSpMkLst>
        </pc:grpChg>
        <pc:grpChg chg="add mod">
          <ac:chgData name="Caroline HAMMER" userId="e8950d66-20db-46c4-9e5b-5068b91838e3" providerId="ADAL" clId="{7A8C85AD-FC56-4456-9AED-57BB0F450D47}" dt="2020-09-17T12:08:06.502" v="253" actId="1076"/>
          <ac:grpSpMkLst>
            <pc:docMk/>
            <pc:sldMk cId="3636949290" sldId="307"/>
            <ac:grpSpMk id="13" creationId="{2441ECB3-CAC6-47C3-AFAC-9D2DF6565906}"/>
          </ac:grpSpMkLst>
        </pc:grpChg>
        <pc:grpChg chg="add del mod">
          <ac:chgData name="Caroline HAMMER" userId="e8950d66-20db-46c4-9e5b-5068b91838e3" providerId="ADAL" clId="{7A8C85AD-FC56-4456-9AED-57BB0F450D47}" dt="2020-09-17T12:06:36.360" v="189" actId="165"/>
          <ac:grpSpMkLst>
            <pc:docMk/>
            <pc:sldMk cId="3636949290" sldId="307"/>
            <ac:grpSpMk id="15" creationId="{4101EB77-A4DA-4A6D-A225-B939B59FA24A}"/>
          </ac:grpSpMkLst>
        </pc:grpChg>
        <pc:grpChg chg="add mod">
          <ac:chgData name="Caroline HAMMER" userId="e8950d66-20db-46c4-9e5b-5068b91838e3" providerId="ADAL" clId="{7A8C85AD-FC56-4456-9AED-57BB0F450D47}" dt="2020-09-17T12:05:48.387" v="169" actId="1076"/>
          <ac:grpSpMkLst>
            <pc:docMk/>
            <pc:sldMk cId="3636949290" sldId="307"/>
            <ac:grpSpMk id="17" creationId="{81DC0403-8691-4286-92AA-87A26778CA10}"/>
          </ac:grpSpMkLst>
        </pc:grpChg>
        <pc:picChg chg="add mod">
          <ac:chgData name="Caroline HAMMER" userId="e8950d66-20db-46c4-9e5b-5068b91838e3" providerId="ADAL" clId="{7A8C85AD-FC56-4456-9AED-57BB0F450D47}" dt="2020-09-17T12:01:17.864" v="47" actId="164"/>
          <ac:picMkLst>
            <pc:docMk/>
            <pc:sldMk cId="3636949290" sldId="307"/>
            <ac:picMk id="12" creationId="{DBAEFA01-7C4C-4FA1-ADD0-9423DD4A6C2B}"/>
          </ac:picMkLst>
        </pc:picChg>
        <pc:picChg chg="add mod modCrop">
          <ac:chgData name="Caroline HAMMER" userId="e8950d66-20db-46c4-9e5b-5068b91838e3" providerId="ADAL" clId="{7A8C85AD-FC56-4456-9AED-57BB0F450D47}" dt="2020-09-17T12:03:56.693" v="70" actId="1076"/>
          <ac:picMkLst>
            <pc:docMk/>
            <pc:sldMk cId="3636949290" sldId="307"/>
            <ac:picMk id="19" creationId="{BF12BD72-2444-45F9-9F31-C5DEABCA7586}"/>
          </ac:picMkLst>
        </pc:picChg>
        <pc:picChg chg="add mod topLvl">
          <ac:chgData name="Caroline HAMMER" userId="e8950d66-20db-46c4-9e5b-5068b91838e3" providerId="ADAL" clId="{7A8C85AD-FC56-4456-9AED-57BB0F450D47}" dt="2020-09-17T12:07:57.571" v="251" actId="1076"/>
          <ac:picMkLst>
            <pc:docMk/>
            <pc:sldMk cId="3636949290" sldId="307"/>
            <ac:picMk id="23" creationId="{633A1C3B-7860-491A-82F3-80A113365F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DBBE2-8972-4C43-8CE1-1EEBD3332FEA}"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010ED-0EB4-4508-BECF-4218CB0FA556}" type="slidenum">
              <a:rPr lang="en-GB" smtClean="0"/>
              <a:t>‹#›</a:t>
            </a:fld>
            <a:endParaRPr lang="en-GB"/>
          </a:p>
        </p:txBody>
      </p:sp>
    </p:spTree>
    <p:extLst>
      <p:ext uri="{BB962C8B-B14F-4D97-AF65-F5344CB8AC3E}">
        <p14:creationId xmlns:p14="http://schemas.microsoft.com/office/powerpoint/2010/main" val="300971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7010ED-0EB4-4508-BECF-4218CB0FA556}" type="slidenum">
              <a:rPr lang="en-GB" smtClean="0"/>
              <a:t>5</a:t>
            </a:fld>
            <a:endParaRPr lang="en-GB"/>
          </a:p>
        </p:txBody>
      </p:sp>
    </p:spTree>
    <p:extLst>
      <p:ext uri="{BB962C8B-B14F-4D97-AF65-F5344CB8AC3E}">
        <p14:creationId xmlns:p14="http://schemas.microsoft.com/office/powerpoint/2010/main" val="199835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14</a:t>
            </a:fld>
            <a:endParaRPr lang="en-GB"/>
          </a:p>
        </p:txBody>
      </p:sp>
    </p:spTree>
    <p:extLst>
      <p:ext uri="{BB962C8B-B14F-4D97-AF65-F5344CB8AC3E}">
        <p14:creationId xmlns:p14="http://schemas.microsoft.com/office/powerpoint/2010/main" val="427338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15</a:t>
            </a:fld>
            <a:endParaRPr lang="en-GB"/>
          </a:p>
        </p:txBody>
      </p:sp>
    </p:spTree>
    <p:extLst>
      <p:ext uri="{BB962C8B-B14F-4D97-AF65-F5344CB8AC3E}">
        <p14:creationId xmlns:p14="http://schemas.microsoft.com/office/powerpoint/2010/main" val="266530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16</a:t>
            </a:fld>
            <a:endParaRPr lang="en-GB"/>
          </a:p>
        </p:txBody>
      </p:sp>
    </p:spTree>
    <p:extLst>
      <p:ext uri="{BB962C8B-B14F-4D97-AF65-F5344CB8AC3E}">
        <p14:creationId xmlns:p14="http://schemas.microsoft.com/office/powerpoint/2010/main" val="146312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17</a:t>
            </a:fld>
            <a:endParaRPr lang="en-GB"/>
          </a:p>
        </p:txBody>
      </p:sp>
    </p:spTree>
    <p:extLst>
      <p:ext uri="{BB962C8B-B14F-4D97-AF65-F5344CB8AC3E}">
        <p14:creationId xmlns:p14="http://schemas.microsoft.com/office/powerpoint/2010/main" val="115481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18</a:t>
            </a:fld>
            <a:endParaRPr lang="en-GB"/>
          </a:p>
        </p:txBody>
      </p:sp>
    </p:spTree>
    <p:extLst>
      <p:ext uri="{BB962C8B-B14F-4D97-AF65-F5344CB8AC3E}">
        <p14:creationId xmlns:p14="http://schemas.microsoft.com/office/powerpoint/2010/main" val="402749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6</a:t>
            </a:fld>
            <a:endParaRPr lang="en-GB"/>
          </a:p>
        </p:txBody>
      </p:sp>
    </p:spTree>
    <p:extLst>
      <p:ext uri="{BB962C8B-B14F-4D97-AF65-F5344CB8AC3E}">
        <p14:creationId xmlns:p14="http://schemas.microsoft.com/office/powerpoint/2010/main" val="24619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7</a:t>
            </a:fld>
            <a:endParaRPr lang="en-GB"/>
          </a:p>
        </p:txBody>
      </p:sp>
    </p:spTree>
    <p:extLst>
      <p:ext uri="{BB962C8B-B14F-4D97-AF65-F5344CB8AC3E}">
        <p14:creationId xmlns:p14="http://schemas.microsoft.com/office/powerpoint/2010/main" val="220642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8</a:t>
            </a:fld>
            <a:endParaRPr lang="en-GB"/>
          </a:p>
        </p:txBody>
      </p:sp>
    </p:spTree>
    <p:extLst>
      <p:ext uri="{BB962C8B-B14F-4D97-AF65-F5344CB8AC3E}">
        <p14:creationId xmlns:p14="http://schemas.microsoft.com/office/powerpoint/2010/main" val="33086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9</a:t>
            </a:fld>
            <a:endParaRPr lang="en-GB"/>
          </a:p>
        </p:txBody>
      </p:sp>
    </p:spTree>
    <p:extLst>
      <p:ext uri="{BB962C8B-B14F-4D97-AF65-F5344CB8AC3E}">
        <p14:creationId xmlns:p14="http://schemas.microsoft.com/office/powerpoint/2010/main" val="207093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10</a:t>
            </a:fld>
            <a:endParaRPr lang="en-GB"/>
          </a:p>
        </p:txBody>
      </p:sp>
    </p:spTree>
    <p:extLst>
      <p:ext uri="{BB962C8B-B14F-4D97-AF65-F5344CB8AC3E}">
        <p14:creationId xmlns:p14="http://schemas.microsoft.com/office/powerpoint/2010/main" val="186252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11</a:t>
            </a:fld>
            <a:endParaRPr lang="en-GB"/>
          </a:p>
        </p:txBody>
      </p:sp>
    </p:spTree>
    <p:extLst>
      <p:ext uri="{BB962C8B-B14F-4D97-AF65-F5344CB8AC3E}">
        <p14:creationId xmlns:p14="http://schemas.microsoft.com/office/powerpoint/2010/main" val="250261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12</a:t>
            </a:fld>
            <a:endParaRPr lang="en-GB"/>
          </a:p>
        </p:txBody>
      </p:sp>
    </p:spTree>
    <p:extLst>
      <p:ext uri="{BB962C8B-B14F-4D97-AF65-F5344CB8AC3E}">
        <p14:creationId xmlns:p14="http://schemas.microsoft.com/office/powerpoint/2010/main" val="406185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7010ED-0EB4-4508-BECF-4218CB0FA556}" type="slidenum">
              <a:rPr lang="en-GB" smtClean="0"/>
              <a:t>13</a:t>
            </a:fld>
            <a:endParaRPr lang="en-GB"/>
          </a:p>
        </p:txBody>
      </p:sp>
    </p:spTree>
    <p:extLst>
      <p:ext uri="{BB962C8B-B14F-4D97-AF65-F5344CB8AC3E}">
        <p14:creationId xmlns:p14="http://schemas.microsoft.com/office/powerpoint/2010/main" val="244706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4.jpg"/><Relationship Id="rId4" Type="http://schemas.openxmlformats.org/officeDocument/2006/relationships/image" Target="../media/image12.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g"/><Relationship Id="rId5" Type="http://schemas.microsoft.com/office/2007/relationships/hdphoto" Target="../media/hdphoto3.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E3CB-4E56-43E8-803E-92E53F5C937D}"/>
              </a:ext>
            </a:extLst>
          </p:cNvPr>
          <p:cNvSpPr>
            <a:spLocks noGrp="1"/>
          </p:cNvSpPr>
          <p:nvPr>
            <p:ph type="ctrTitle"/>
          </p:nvPr>
        </p:nvSpPr>
        <p:spPr>
          <a:xfrm>
            <a:off x="3515226" y="1526931"/>
            <a:ext cx="8191500" cy="5331069"/>
          </a:xfrm>
        </p:spPr>
        <p:txBody>
          <a:bodyPr>
            <a:noAutofit/>
          </a:bodyPr>
          <a:lstStyle/>
          <a:p>
            <a:pPr algn="l"/>
            <a:r>
              <a:rPr lang="en-GB" sz="2800" b="1" dirty="0"/>
              <a:t>Before your group visits Chelmsford Museum for our World War II session take time to use this </a:t>
            </a:r>
            <a:r>
              <a:rPr lang="en-GB" sz="2800" b="1" dirty="0" err="1"/>
              <a:t>powerpoint</a:t>
            </a:r>
            <a:r>
              <a:rPr lang="en-GB" sz="2800" b="1" dirty="0"/>
              <a:t> with your pupils. </a:t>
            </a:r>
            <a:br>
              <a:rPr lang="en-GB" sz="2800" b="1" dirty="0"/>
            </a:br>
            <a:br>
              <a:rPr lang="en-GB" sz="2800" dirty="0"/>
            </a:br>
            <a:r>
              <a:rPr lang="en-GB" sz="2800" dirty="0"/>
              <a:t>As you go through the presentation our robot ‘Sparky’ will help your pupils develop the skills and knowledge that will enable them to gain the most from the session and inspire questions to explore when they visit. </a:t>
            </a:r>
            <a:br>
              <a:rPr lang="en-GB" sz="2800" dirty="0"/>
            </a:br>
            <a:br>
              <a:rPr lang="en-GB" sz="2800" dirty="0"/>
            </a:br>
            <a:r>
              <a:rPr lang="en-GB" sz="2800" dirty="0"/>
              <a:t>Encourage your pupils to share ideas with ‘a neighbour’ before you click to reveal answers. </a:t>
            </a:r>
            <a:br>
              <a:rPr lang="en-GB" sz="2800" dirty="0"/>
            </a:br>
            <a:br>
              <a:rPr lang="en-GB" sz="2800" dirty="0"/>
            </a:br>
            <a:r>
              <a:rPr lang="en-GB" sz="2800" dirty="0"/>
              <a:t>Enjoy</a:t>
            </a:r>
            <a:br>
              <a:rPr lang="en-GB" sz="2800" dirty="0"/>
            </a:br>
            <a:br>
              <a:rPr lang="en-GB" sz="2800" dirty="0"/>
            </a:br>
            <a:endParaRPr lang="en-GB" sz="2800" dirty="0"/>
          </a:p>
        </p:txBody>
      </p:sp>
      <p:pic>
        <p:nvPicPr>
          <p:cNvPr id="4" name="Picture 3"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322095"/>
            <a:ext cx="2959768" cy="3837524"/>
          </a:xfrm>
          <a:prstGeom prst="rect">
            <a:avLst/>
          </a:prstGeom>
          <a:noFill/>
          <a:ln>
            <a:noFill/>
          </a:ln>
        </p:spPr>
      </p:pic>
      <p:sp>
        <p:nvSpPr>
          <p:cNvPr id="3" name="Speech Bubble: Rectangle with Corners Rounded 2">
            <a:extLst>
              <a:ext uri="{FF2B5EF4-FFF2-40B4-BE49-F238E27FC236}">
                <a16:creationId xmlns:a16="http://schemas.microsoft.com/office/drawing/2014/main" id="{B342B6CB-0EE0-4264-952F-98922B66CDF1}"/>
              </a:ext>
            </a:extLst>
          </p:cNvPr>
          <p:cNvSpPr/>
          <p:nvPr/>
        </p:nvSpPr>
        <p:spPr>
          <a:xfrm>
            <a:off x="3176337" y="601579"/>
            <a:ext cx="8542421" cy="5654842"/>
          </a:xfrm>
          <a:prstGeom prst="wedgeRoundRectCallout">
            <a:avLst>
              <a:gd name="adj1" fmla="val -58296"/>
              <a:gd name="adj2" fmla="val 110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43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153FB04B-4127-40B2-8C02-34EEAA19AD2B}"/>
              </a:ext>
            </a:extLst>
          </p:cNvPr>
          <p:cNvSpPr txBox="1"/>
          <p:nvPr/>
        </p:nvSpPr>
        <p:spPr>
          <a:xfrm>
            <a:off x="804672" y="234110"/>
            <a:ext cx="5936370" cy="3466213"/>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100" kern="1200" dirty="0">
              <a:solidFill>
                <a:srgbClr val="FFFFFF"/>
              </a:solidFill>
              <a:latin typeface="+mj-lt"/>
              <a:ea typeface="+mj-ea"/>
              <a:cs typeface="+mj-cs"/>
            </a:endParaRPr>
          </a:p>
        </p:txBody>
      </p:sp>
      <p:pic>
        <p:nvPicPr>
          <p:cNvPr id="7" name="Picture 6" descr="C:\Users\mlo2\AppData\Local\Microsoft\Windows\INetCache\Content.MSO\20ADCD09.tmp">
            <a:extLst>
              <a:ext uri="{FF2B5EF4-FFF2-40B4-BE49-F238E27FC236}">
                <a16:creationId xmlns:a16="http://schemas.microsoft.com/office/drawing/2014/main" id="{CD7DE1A0-E4A8-41EE-A897-1491422966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6541477" y="1358173"/>
            <a:ext cx="3757684" cy="4697599"/>
          </a:xfrm>
          <a:prstGeom prst="rect">
            <a:avLst/>
          </a:prstGeom>
          <a:noFill/>
          <a:ln>
            <a:noFill/>
          </a:ln>
        </p:spPr>
      </p:pic>
      <p:sp>
        <p:nvSpPr>
          <p:cNvPr id="5" name="Speech Bubble: Rectangle with Corners Rounded 4">
            <a:extLst>
              <a:ext uri="{FF2B5EF4-FFF2-40B4-BE49-F238E27FC236}">
                <a16:creationId xmlns:a16="http://schemas.microsoft.com/office/drawing/2014/main" id="{E6F16811-FD8D-4453-A925-C378405A62E1}"/>
              </a:ext>
            </a:extLst>
          </p:cNvPr>
          <p:cNvSpPr/>
          <p:nvPr/>
        </p:nvSpPr>
        <p:spPr>
          <a:xfrm>
            <a:off x="757524" y="1358173"/>
            <a:ext cx="5936370" cy="3466213"/>
          </a:xfrm>
          <a:prstGeom prst="wedgeRoundRectCallout">
            <a:avLst>
              <a:gd name="adj1" fmla="val 67936"/>
              <a:gd name="adj2" fmla="val 2020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45F6EA5-65E4-45AF-BD1C-D7AC4F3C1872}"/>
              </a:ext>
            </a:extLst>
          </p:cNvPr>
          <p:cNvSpPr/>
          <p:nvPr/>
        </p:nvSpPr>
        <p:spPr>
          <a:xfrm>
            <a:off x="1019500" y="3809049"/>
            <a:ext cx="6883975" cy="584775"/>
          </a:xfrm>
          <a:prstGeom prst="rect">
            <a:avLst/>
          </a:prstGeom>
        </p:spPr>
        <p:txBody>
          <a:bodyPr wrap="square">
            <a:spAutoFit/>
          </a:bodyPr>
          <a:lstStyle/>
          <a:p>
            <a:r>
              <a:rPr lang="en-GB" sz="3200" dirty="0">
                <a:solidFill>
                  <a:schemeClr val="bg1"/>
                </a:solidFill>
              </a:rPr>
              <a:t>Did anything stay the same?</a:t>
            </a:r>
          </a:p>
        </p:txBody>
      </p:sp>
      <p:sp>
        <p:nvSpPr>
          <p:cNvPr id="2" name="Rectangle 1">
            <a:extLst>
              <a:ext uri="{FF2B5EF4-FFF2-40B4-BE49-F238E27FC236}">
                <a16:creationId xmlns:a16="http://schemas.microsoft.com/office/drawing/2014/main" id="{D0FE3D79-AF64-4EFE-9839-11543ECCB6D8}"/>
              </a:ext>
            </a:extLst>
          </p:cNvPr>
          <p:cNvSpPr/>
          <p:nvPr/>
        </p:nvSpPr>
        <p:spPr>
          <a:xfrm>
            <a:off x="985464" y="1638220"/>
            <a:ext cx="5584845" cy="2062103"/>
          </a:xfrm>
          <a:prstGeom prst="rect">
            <a:avLst/>
          </a:prstGeom>
        </p:spPr>
        <p:txBody>
          <a:bodyPr wrap="square">
            <a:spAutoFit/>
          </a:bodyPr>
          <a:lstStyle/>
          <a:p>
            <a:r>
              <a:rPr lang="en-GB" sz="3200" dirty="0">
                <a:solidFill>
                  <a:schemeClr val="bg1"/>
                </a:solidFill>
              </a:rPr>
              <a:t>How did everyday life change for Bernard and his family living on the Home Front in Chelmsford during World War 2? </a:t>
            </a:r>
            <a:r>
              <a:rPr lang="en-GB" sz="3200" dirty="0"/>
              <a:t>war? </a:t>
            </a:r>
          </a:p>
        </p:txBody>
      </p:sp>
    </p:spTree>
    <p:extLst>
      <p:ext uri="{BB962C8B-B14F-4D97-AF65-F5344CB8AC3E}">
        <p14:creationId xmlns:p14="http://schemas.microsoft.com/office/powerpoint/2010/main" val="17165008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356C42-DDBF-43D8-A5C0-BDF8100B66A8}"/>
              </a:ext>
            </a:extLst>
          </p:cNvPr>
          <p:cNvSpPr txBox="1"/>
          <p:nvPr/>
        </p:nvSpPr>
        <p:spPr>
          <a:xfrm>
            <a:off x="2946939" y="679021"/>
            <a:ext cx="5705741" cy="584775"/>
          </a:xfrm>
          <a:prstGeom prst="rect">
            <a:avLst/>
          </a:prstGeom>
          <a:noFill/>
        </p:spPr>
        <p:txBody>
          <a:bodyPr wrap="square" rtlCol="0">
            <a:spAutoFit/>
          </a:bodyPr>
          <a:lstStyle/>
          <a:p>
            <a:r>
              <a:rPr lang="en-GB" sz="3200" dirty="0">
                <a:solidFill>
                  <a:schemeClr val="bg1"/>
                </a:solidFill>
              </a:rPr>
              <a:t>Gas masks and air raid shelters</a:t>
            </a:r>
          </a:p>
        </p:txBody>
      </p:sp>
      <p:pic>
        <p:nvPicPr>
          <p:cNvPr id="7" name="Picture 6" descr="C:\Users\mlo2\AppData\Local\Microsoft\Windows\INetCache\Content.MSO\20ADCD09.tmp">
            <a:extLst>
              <a:ext uri="{FF2B5EF4-FFF2-40B4-BE49-F238E27FC236}">
                <a16:creationId xmlns:a16="http://schemas.microsoft.com/office/drawing/2014/main" id="{610AD229-CA30-4956-8D98-CEC4692896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408" y="189152"/>
            <a:ext cx="2885854" cy="3198272"/>
          </a:xfrm>
          <a:prstGeom prst="rect">
            <a:avLst/>
          </a:prstGeom>
          <a:noFill/>
          <a:ln>
            <a:noFill/>
          </a:ln>
        </p:spPr>
      </p:pic>
      <p:pic>
        <p:nvPicPr>
          <p:cNvPr id="15" name="Picture 14" descr="A person wearing a mask&#10;&#10;Description automatically generated">
            <a:extLst>
              <a:ext uri="{FF2B5EF4-FFF2-40B4-BE49-F238E27FC236}">
                <a16:creationId xmlns:a16="http://schemas.microsoft.com/office/drawing/2014/main" id="{88B587E8-FFAE-459F-A303-E77C5A9CA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258" y="2355835"/>
            <a:ext cx="2348865" cy="3429000"/>
          </a:xfrm>
          <a:prstGeom prst="rect">
            <a:avLst/>
          </a:prstGeom>
        </p:spPr>
      </p:pic>
      <p:pic>
        <p:nvPicPr>
          <p:cNvPr id="17" name="Picture 16" descr="A picture containing sitting, small, box, white&#10;&#10;Description automatically generated">
            <a:extLst>
              <a:ext uri="{FF2B5EF4-FFF2-40B4-BE49-F238E27FC236}">
                <a16:creationId xmlns:a16="http://schemas.microsoft.com/office/drawing/2014/main" id="{16B559B0-DB21-42A1-A673-B37E37667F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636" y="4014996"/>
            <a:ext cx="2210622" cy="2187024"/>
          </a:xfrm>
          <a:prstGeom prst="rect">
            <a:avLst/>
          </a:prstGeom>
        </p:spPr>
      </p:pic>
      <p:pic>
        <p:nvPicPr>
          <p:cNvPr id="24" name="Picture 23" descr="A picture containing game&#10;&#10;Description automatically generated">
            <a:extLst>
              <a:ext uri="{FF2B5EF4-FFF2-40B4-BE49-F238E27FC236}">
                <a16:creationId xmlns:a16="http://schemas.microsoft.com/office/drawing/2014/main" id="{5817B50C-AFC1-4A57-BC28-DD8899ECF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8348" y="3468345"/>
            <a:ext cx="2015754" cy="2862018"/>
          </a:xfrm>
          <a:prstGeom prst="rect">
            <a:avLst/>
          </a:prstGeom>
        </p:spPr>
      </p:pic>
      <p:pic>
        <p:nvPicPr>
          <p:cNvPr id="25" name="Picture 24">
            <a:extLst>
              <a:ext uri="{FF2B5EF4-FFF2-40B4-BE49-F238E27FC236}">
                <a16:creationId xmlns:a16="http://schemas.microsoft.com/office/drawing/2014/main" id="{063004FE-4907-4D38-BD36-77E531BAD7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213" y="2139926"/>
            <a:ext cx="2500400" cy="3454277"/>
          </a:xfrm>
          <a:prstGeom prst="rect">
            <a:avLst/>
          </a:prstGeom>
        </p:spPr>
      </p:pic>
      <p:sp>
        <p:nvSpPr>
          <p:cNvPr id="26" name="Speech Bubble: Rectangle with Corners Rounded 25">
            <a:extLst>
              <a:ext uri="{FF2B5EF4-FFF2-40B4-BE49-F238E27FC236}">
                <a16:creationId xmlns:a16="http://schemas.microsoft.com/office/drawing/2014/main" id="{404A1D33-1EFD-471E-A281-3B3084C3652E}"/>
              </a:ext>
            </a:extLst>
          </p:cNvPr>
          <p:cNvSpPr/>
          <p:nvPr/>
        </p:nvSpPr>
        <p:spPr>
          <a:xfrm>
            <a:off x="2844527" y="1263796"/>
            <a:ext cx="5584896" cy="854714"/>
          </a:xfrm>
          <a:prstGeom prst="wedgeRoundRectCallout">
            <a:avLst>
              <a:gd name="adj1" fmla="val -55123"/>
              <a:gd name="adj2" fmla="val 129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was </a:t>
            </a:r>
          </a:p>
        </p:txBody>
      </p:sp>
      <p:sp>
        <p:nvSpPr>
          <p:cNvPr id="22" name="Rectangle 21">
            <a:extLst>
              <a:ext uri="{FF2B5EF4-FFF2-40B4-BE49-F238E27FC236}">
                <a16:creationId xmlns:a16="http://schemas.microsoft.com/office/drawing/2014/main" id="{7B2B7F54-D93D-40CB-9047-D31DBFA76572}"/>
              </a:ext>
            </a:extLst>
          </p:cNvPr>
          <p:cNvSpPr/>
          <p:nvPr/>
        </p:nvSpPr>
        <p:spPr>
          <a:xfrm>
            <a:off x="3000884" y="1394684"/>
            <a:ext cx="5584896" cy="660771"/>
          </a:xfrm>
          <a:prstGeom prst="rect">
            <a:avLst/>
          </a:prstGeom>
        </p:spPr>
        <p:txBody>
          <a:bodyPr vert="horz" lIns="91440" tIns="45720" rIns="91440" bIns="45720" rtlCol="0">
            <a:normAutofit/>
          </a:bodyPr>
          <a:lstStyle/>
          <a:p>
            <a:pPr>
              <a:lnSpc>
                <a:spcPct val="90000"/>
              </a:lnSpc>
              <a:spcAft>
                <a:spcPts val="800"/>
              </a:spcAft>
            </a:pPr>
            <a:endParaRPr lang="en-US" sz="2400" dirty="0"/>
          </a:p>
        </p:txBody>
      </p:sp>
      <p:sp>
        <p:nvSpPr>
          <p:cNvPr id="6" name="Rectangle 5">
            <a:extLst>
              <a:ext uri="{FF2B5EF4-FFF2-40B4-BE49-F238E27FC236}">
                <a16:creationId xmlns:a16="http://schemas.microsoft.com/office/drawing/2014/main" id="{4BB1FFC8-5A30-4E37-9D79-04FE6EF92EEE}"/>
              </a:ext>
            </a:extLst>
          </p:cNvPr>
          <p:cNvSpPr/>
          <p:nvPr/>
        </p:nvSpPr>
        <p:spPr>
          <a:xfrm>
            <a:off x="2996262" y="1680419"/>
            <a:ext cx="5003486" cy="369332"/>
          </a:xfrm>
          <a:prstGeom prst="rect">
            <a:avLst/>
          </a:prstGeom>
        </p:spPr>
        <p:txBody>
          <a:bodyPr wrap="none">
            <a:spAutoFit/>
          </a:bodyPr>
          <a:lstStyle/>
          <a:p>
            <a:pPr>
              <a:lnSpc>
                <a:spcPct val="90000"/>
              </a:lnSpc>
              <a:spcAft>
                <a:spcPts val="800"/>
              </a:spcAft>
            </a:pPr>
            <a:r>
              <a:rPr lang="en-US" sz="2000" dirty="0"/>
              <a:t>What happened when air raid siren sounded?</a:t>
            </a:r>
          </a:p>
        </p:txBody>
      </p:sp>
      <p:sp>
        <p:nvSpPr>
          <p:cNvPr id="8" name="Rectangle 7">
            <a:extLst>
              <a:ext uri="{FF2B5EF4-FFF2-40B4-BE49-F238E27FC236}">
                <a16:creationId xmlns:a16="http://schemas.microsoft.com/office/drawing/2014/main" id="{6C09A53B-0042-45CA-A4B0-D414AABFAEBD}"/>
              </a:ext>
            </a:extLst>
          </p:cNvPr>
          <p:cNvSpPr/>
          <p:nvPr/>
        </p:nvSpPr>
        <p:spPr>
          <a:xfrm>
            <a:off x="2996262" y="1332456"/>
            <a:ext cx="5151555" cy="369332"/>
          </a:xfrm>
          <a:prstGeom prst="rect">
            <a:avLst/>
          </a:prstGeom>
        </p:spPr>
        <p:txBody>
          <a:bodyPr wrap="square">
            <a:spAutoFit/>
          </a:bodyPr>
          <a:lstStyle/>
          <a:p>
            <a:pPr>
              <a:lnSpc>
                <a:spcPct val="90000"/>
              </a:lnSpc>
              <a:spcAft>
                <a:spcPts val="800"/>
              </a:spcAft>
            </a:pPr>
            <a:r>
              <a:rPr lang="en-US" sz="2000" dirty="0"/>
              <a:t>What did it feel like wearing a gas mask?</a:t>
            </a:r>
          </a:p>
        </p:txBody>
      </p:sp>
      <p:pic>
        <p:nvPicPr>
          <p:cNvPr id="20" name="Picture 19" descr="A picture containing table, bench&#10;&#10;Description automatically generated">
            <a:extLst>
              <a:ext uri="{FF2B5EF4-FFF2-40B4-BE49-F238E27FC236}">
                <a16:creationId xmlns:a16="http://schemas.microsoft.com/office/drawing/2014/main" id="{A9A97B2A-11ED-4D5B-82CB-83F4A739FA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8785" y="2432106"/>
            <a:ext cx="1604563" cy="1203423"/>
          </a:xfrm>
          <a:prstGeom prst="rect">
            <a:avLst/>
          </a:prstGeom>
        </p:spPr>
      </p:pic>
    </p:spTree>
    <p:extLst>
      <p:ext uri="{BB962C8B-B14F-4D97-AF65-F5344CB8AC3E}">
        <p14:creationId xmlns:p14="http://schemas.microsoft.com/office/powerpoint/2010/main" val="39431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356C42-DDBF-43D8-A5C0-BDF8100B66A8}"/>
              </a:ext>
            </a:extLst>
          </p:cNvPr>
          <p:cNvSpPr txBox="1"/>
          <p:nvPr/>
        </p:nvSpPr>
        <p:spPr>
          <a:xfrm>
            <a:off x="3097059" y="502847"/>
            <a:ext cx="5312247" cy="584775"/>
          </a:xfrm>
          <a:prstGeom prst="rect">
            <a:avLst/>
          </a:prstGeom>
          <a:noFill/>
        </p:spPr>
        <p:txBody>
          <a:bodyPr wrap="square" rtlCol="0">
            <a:spAutoFit/>
          </a:bodyPr>
          <a:lstStyle/>
          <a:p>
            <a:r>
              <a:rPr lang="en-GB" sz="3200" dirty="0">
                <a:solidFill>
                  <a:schemeClr val="bg1"/>
                </a:solidFill>
              </a:rPr>
              <a:t>Air raids and bombings….</a:t>
            </a:r>
          </a:p>
        </p:txBody>
      </p:sp>
      <p:pic>
        <p:nvPicPr>
          <p:cNvPr id="7" name="Picture 6" descr="C:\Users\mlo2\AppData\Local\Microsoft\Windows\INetCache\Content.MSO\20ADCD09.tmp">
            <a:extLst>
              <a:ext uri="{FF2B5EF4-FFF2-40B4-BE49-F238E27FC236}">
                <a16:creationId xmlns:a16="http://schemas.microsoft.com/office/drawing/2014/main" id="{610AD229-CA30-4956-8D98-CEC4692896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408" y="189152"/>
            <a:ext cx="2885854" cy="3198272"/>
          </a:xfrm>
          <a:prstGeom prst="rect">
            <a:avLst/>
          </a:prstGeom>
          <a:noFill/>
          <a:ln>
            <a:noFill/>
          </a:ln>
        </p:spPr>
      </p:pic>
      <p:pic>
        <p:nvPicPr>
          <p:cNvPr id="16" name="Picture 15" descr="A close up of a helmet&#10;&#10;Description automatically generated">
            <a:extLst>
              <a:ext uri="{FF2B5EF4-FFF2-40B4-BE49-F238E27FC236}">
                <a16:creationId xmlns:a16="http://schemas.microsoft.com/office/drawing/2014/main" id="{C2AEBA06-DFCB-4544-AA1B-9562E08BAC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95" t="4691" b="4691"/>
          <a:stretch/>
        </p:blipFill>
        <p:spPr>
          <a:xfrm>
            <a:off x="9407213" y="2653253"/>
            <a:ext cx="1832759" cy="1401036"/>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EF8BB809-4B90-4C1D-85FB-20732726C5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4929" y="2135191"/>
            <a:ext cx="2673943" cy="3742057"/>
          </a:xfrm>
          <a:prstGeom prst="rect">
            <a:avLst/>
          </a:prstGeom>
        </p:spPr>
      </p:pic>
      <p:pic>
        <p:nvPicPr>
          <p:cNvPr id="20" name="Picture 19">
            <a:extLst>
              <a:ext uri="{FF2B5EF4-FFF2-40B4-BE49-F238E27FC236}">
                <a16:creationId xmlns:a16="http://schemas.microsoft.com/office/drawing/2014/main" id="{EA319D07-647B-4959-A1F9-F406BC535812}"/>
              </a:ext>
            </a:extLst>
          </p:cNvPr>
          <p:cNvPicPr>
            <a:picLocks noChangeAspect="1"/>
          </p:cNvPicPr>
          <p:nvPr/>
        </p:nvPicPr>
        <p:blipFill rotWithShape="1">
          <a:blip r:embed="rId6">
            <a:extLst>
              <a:ext uri="{28A0092B-C50C-407E-A947-70E740481C1C}">
                <a14:useLocalDpi xmlns:a14="http://schemas.microsoft.com/office/drawing/2010/main" val="0"/>
              </a:ext>
            </a:extLst>
          </a:blip>
          <a:srcRect r="5304" b="16179"/>
          <a:stretch/>
        </p:blipFill>
        <p:spPr>
          <a:xfrm flipH="1">
            <a:off x="534337" y="3669005"/>
            <a:ext cx="1984354" cy="2443093"/>
          </a:xfrm>
          <a:prstGeom prst="rect">
            <a:avLst/>
          </a:prstGeom>
        </p:spPr>
      </p:pic>
      <p:sp>
        <p:nvSpPr>
          <p:cNvPr id="21" name="Speech Bubble: Rectangle with Corners Rounded 20">
            <a:extLst>
              <a:ext uri="{FF2B5EF4-FFF2-40B4-BE49-F238E27FC236}">
                <a16:creationId xmlns:a16="http://schemas.microsoft.com/office/drawing/2014/main" id="{C86263DA-04CE-4CF7-982A-B7A6B139536B}"/>
              </a:ext>
            </a:extLst>
          </p:cNvPr>
          <p:cNvSpPr/>
          <p:nvPr/>
        </p:nvSpPr>
        <p:spPr>
          <a:xfrm>
            <a:off x="2932530" y="1155957"/>
            <a:ext cx="7934335" cy="831390"/>
          </a:xfrm>
          <a:prstGeom prst="wedgeRoundRectCallout">
            <a:avLst>
              <a:gd name="adj1" fmla="val -55123"/>
              <a:gd name="adj2" fmla="val 129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B2B7F54-D93D-40CB-9047-D31DBFA76572}"/>
              </a:ext>
            </a:extLst>
          </p:cNvPr>
          <p:cNvSpPr/>
          <p:nvPr/>
        </p:nvSpPr>
        <p:spPr>
          <a:xfrm>
            <a:off x="3033327" y="1220593"/>
            <a:ext cx="7833538" cy="385947"/>
          </a:xfrm>
          <a:prstGeom prst="rect">
            <a:avLst/>
          </a:prstGeom>
        </p:spPr>
        <p:txBody>
          <a:bodyPr vert="horz" lIns="91440" tIns="45720" rIns="91440" bIns="45720" rtlCol="0">
            <a:normAutofit fontScale="92500" lnSpcReduction="10000"/>
          </a:bodyPr>
          <a:lstStyle/>
          <a:p>
            <a:pPr>
              <a:lnSpc>
                <a:spcPct val="90000"/>
              </a:lnSpc>
              <a:spcAft>
                <a:spcPts val="800"/>
              </a:spcAft>
            </a:pPr>
            <a:r>
              <a:rPr lang="en-US" sz="2400" dirty="0">
                <a:effectLst/>
              </a:rPr>
              <a:t>Why was Chelmsford a bombing target for the German Luftwaffe? </a:t>
            </a:r>
          </a:p>
        </p:txBody>
      </p:sp>
      <p:pic>
        <p:nvPicPr>
          <p:cNvPr id="18" name="Picture 17" descr="A picture containing table, bench&#10;&#10;Description automatically generated">
            <a:extLst>
              <a:ext uri="{FF2B5EF4-FFF2-40B4-BE49-F238E27FC236}">
                <a16:creationId xmlns:a16="http://schemas.microsoft.com/office/drawing/2014/main" id="{BC2163FF-736D-4769-AC2B-DEF6D8E388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3100" y="4032499"/>
            <a:ext cx="1604563" cy="1203423"/>
          </a:xfrm>
          <a:prstGeom prst="rect">
            <a:avLst/>
          </a:prstGeom>
        </p:spPr>
      </p:pic>
      <p:pic>
        <p:nvPicPr>
          <p:cNvPr id="26" name="Picture 4" descr="A box on a table&#10;&#10;Description generated with high confidence">
            <a:extLst>
              <a:ext uri="{FF2B5EF4-FFF2-40B4-BE49-F238E27FC236}">
                <a16:creationId xmlns:a16="http://schemas.microsoft.com/office/drawing/2014/main" id="{4548012E-67D7-425A-84FA-FEE26F1E9DDF}"/>
              </a:ext>
            </a:extLst>
          </p:cNvPr>
          <p:cNvPicPr>
            <a:picLocks noChangeAspect="1"/>
          </p:cNvPicPr>
          <p:nvPr/>
        </p:nvPicPr>
        <p:blipFill rotWithShape="1">
          <a:blip r:embed="rId8"/>
          <a:srcRect r="3359" b="27245"/>
          <a:stretch/>
        </p:blipFill>
        <p:spPr>
          <a:xfrm>
            <a:off x="5140233" y="2324386"/>
            <a:ext cx="4133310" cy="2252282"/>
          </a:xfrm>
          <a:prstGeom prst="rect">
            <a:avLst/>
          </a:prstGeom>
        </p:spPr>
      </p:pic>
      <p:sp>
        <p:nvSpPr>
          <p:cNvPr id="23" name="Rectangle 22">
            <a:extLst>
              <a:ext uri="{FF2B5EF4-FFF2-40B4-BE49-F238E27FC236}">
                <a16:creationId xmlns:a16="http://schemas.microsoft.com/office/drawing/2014/main" id="{B4C30A4A-B898-41D8-A007-4869CD6124FF}"/>
              </a:ext>
            </a:extLst>
          </p:cNvPr>
          <p:cNvSpPr/>
          <p:nvPr/>
        </p:nvSpPr>
        <p:spPr>
          <a:xfrm>
            <a:off x="3054855" y="1597325"/>
            <a:ext cx="7833538" cy="385947"/>
          </a:xfrm>
          <a:prstGeom prst="rect">
            <a:avLst/>
          </a:prstGeom>
        </p:spPr>
        <p:txBody>
          <a:bodyPr vert="horz" lIns="91440" tIns="45720" rIns="91440" bIns="45720" rtlCol="0">
            <a:normAutofit fontScale="92500" lnSpcReduction="10000"/>
          </a:bodyPr>
          <a:lstStyle/>
          <a:p>
            <a:pPr>
              <a:lnSpc>
                <a:spcPct val="90000"/>
              </a:lnSpc>
              <a:spcAft>
                <a:spcPts val="800"/>
              </a:spcAft>
            </a:pPr>
            <a:r>
              <a:rPr lang="en-US" sz="2400" dirty="0">
                <a:effectLst/>
              </a:rPr>
              <a:t>What did the air raid wardens do? </a:t>
            </a:r>
          </a:p>
        </p:txBody>
      </p:sp>
      <p:grpSp>
        <p:nvGrpSpPr>
          <p:cNvPr id="15" name="Group 14">
            <a:extLst>
              <a:ext uri="{FF2B5EF4-FFF2-40B4-BE49-F238E27FC236}">
                <a16:creationId xmlns:a16="http://schemas.microsoft.com/office/drawing/2014/main" id="{AA676599-4A53-4231-89F2-2FD84AD262ED}"/>
              </a:ext>
            </a:extLst>
          </p:cNvPr>
          <p:cNvGrpSpPr/>
          <p:nvPr/>
        </p:nvGrpSpPr>
        <p:grpSpPr>
          <a:xfrm>
            <a:off x="5238328" y="4746845"/>
            <a:ext cx="4345930" cy="1567263"/>
            <a:chOff x="5290439" y="4674060"/>
            <a:chExt cx="4502899" cy="1681093"/>
          </a:xfrm>
        </p:grpSpPr>
        <p:sp>
          <p:nvSpPr>
            <p:cNvPr id="6" name="Rectangle 5">
              <a:extLst>
                <a:ext uri="{FF2B5EF4-FFF2-40B4-BE49-F238E27FC236}">
                  <a16:creationId xmlns:a16="http://schemas.microsoft.com/office/drawing/2014/main" id="{DE27CE5B-741D-4C50-9392-8CE179DA77D2}"/>
                </a:ext>
              </a:extLst>
            </p:cNvPr>
            <p:cNvSpPr/>
            <p:nvPr/>
          </p:nvSpPr>
          <p:spPr>
            <a:xfrm>
              <a:off x="5290439" y="4679718"/>
              <a:ext cx="4502899" cy="16754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cs typeface="Calibri"/>
              </a:endParaRPr>
            </a:p>
            <a:p>
              <a:endParaRPr lang="en-GB" dirty="0">
                <a:solidFill>
                  <a:prstClr val="black"/>
                </a:solidFill>
                <a:cs typeface="Calibri"/>
              </a:endParaRPr>
            </a:p>
            <a:p>
              <a:endParaRPr lang="en-GB" dirty="0">
                <a:solidFill>
                  <a:prstClr val="black"/>
                </a:solidFill>
                <a:cs typeface="Calibri"/>
              </a:endParaRPr>
            </a:p>
            <a:p>
              <a:endParaRPr lang="en-GB" dirty="0">
                <a:solidFill>
                  <a:prstClr val="black"/>
                </a:solidFill>
                <a:cs typeface="Calibri"/>
              </a:endParaRPr>
            </a:p>
          </p:txBody>
        </p:sp>
        <p:pic>
          <p:nvPicPr>
            <p:cNvPr id="27" name="Picture 6" descr="A tree in a forest&#10;&#10;Description generated with very high confidence">
              <a:extLst>
                <a:ext uri="{FF2B5EF4-FFF2-40B4-BE49-F238E27FC236}">
                  <a16:creationId xmlns:a16="http://schemas.microsoft.com/office/drawing/2014/main" id="{77FC8EE8-B76F-4DDD-A7F3-8CEA027C82FB}"/>
                </a:ext>
              </a:extLst>
            </p:cNvPr>
            <p:cNvPicPr>
              <a:picLocks noChangeAspect="1"/>
            </p:cNvPicPr>
            <p:nvPr/>
          </p:nvPicPr>
          <p:blipFill rotWithShape="1">
            <a:blip r:embed="rId9"/>
            <a:srcRect r="10357" b="21155"/>
            <a:stretch/>
          </p:blipFill>
          <p:spPr>
            <a:xfrm>
              <a:off x="5292163" y="4674060"/>
              <a:ext cx="2530852" cy="1664451"/>
            </a:xfrm>
            <a:prstGeom prst="rect">
              <a:avLst/>
            </a:prstGeom>
          </p:spPr>
        </p:pic>
      </p:grpSp>
      <p:sp>
        <p:nvSpPr>
          <p:cNvPr id="14" name="TextBox 13">
            <a:extLst>
              <a:ext uri="{FF2B5EF4-FFF2-40B4-BE49-F238E27FC236}">
                <a16:creationId xmlns:a16="http://schemas.microsoft.com/office/drawing/2014/main" id="{2DC37D30-D8D8-475C-A1B0-989F2D394D1A}"/>
              </a:ext>
            </a:extLst>
          </p:cNvPr>
          <p:cNvSpPr txBox="1"/>
          <p:nvPr/>
        </p:nvSpPr>
        <p:spPr>
          <a:xfrm>
            <a:off x="7746924" y="4508957"/>
            <a:ext cx="1756076" cy="1754326"/>
          </a:xfrm>
          <a:prstGeom prst="rect">
            <a:avLst/>
          </a:prstGeom>
          <a:noFill/>
        </p:spPr>
        <p:txBody>
          <a:bodyPr wrap="square" rtlCol="0">
            <a:spAutoFit/>
          </a:bodyPr>
          <a:lstStyle/>
          <a:p>
            <a:endParaRPr lang="en-GB" dirty="0">
              <a:solidFill>
                <a:prstClr val="black"/>
              </a:solidFill>
              <a:cs typeface="Calibri"/>
            </a:endParaRPr>
          </a:p>
          <a:p>
            <a:r>
              <a:rPr lang="en-GB" dirty="0">
                <a:solidFill>
                  <a:prstClr val="black"/>
                </a:solidFill>
                <a:cs typeface="Calibri"/>
              </a:rPr>
              <a:t>Surviving pill box which housed anti air craft </a:t>
            </a:r>
            <a:r>
              <a:rPr lang="en-GB">
                <a:solidFill>
                  <a:prstClr val="black"/>
                </a:solidFill>
                <a:cs typeface="Calibri"/>
              </a:rPr>
              <a:t>guns on </a:t>
            </a:r>
            <a:r>
              <a:rPr lang="en-GB" dirty="0">
                <a:solidFill>
                  <a:prstClr val="black"/>
                </a:solidFill>
                <a:cs typeface="Calibri"/>
              </a:rPr>
              <a:t>land behind B + Q.</a:t>
            </a:r>
            <a:endParaRPr lang="en-GB" dirty="0"/>
          </a:p>
        </p:txBody>
      </p:sp>
    </p:spTree>
    <p:extLst>
      <p:ext uri="{BB962C8B-B14F-4D97-AF65-F5344CB8AC3E}">
        <p14:creationId xmlns:p14="http://schemas.microsoft.com/office/powerpoint/2010/main" val="16900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356C42-DDBF-43D8-A5C0-BDF8100B66A8}"/>
              </a:ext>
            </a:extLst>
          </p:cNvPr>
          <p:cNvSpPr txBox="1"/>
          <p:nvPr/>
        </p:nvSpPr>
        <p:spPr>
          <a:xfrm>
            <a:off x="3207418" y="500819"/>
            <a:ext cx="6756625" cy="584775"/>
          </a:xfrm>
          <a:prstGeom prst="rect">
            <a:avLst/>
          </a:prstGeom>
          <a:noFill/>
        </p:spPr>
        <p:txBody>
          <a:bodyPr wrap="square" rtlCol="0">
            <a:spAutoFit/>
          </a:bodyPr>
          <a:lstStyle/>
          <a:p>
            <a:r>
              <a:rPr lang="en-GB" sz="3200" dirty="0">
                <a:solidFill>
                  <a:schemeClr val="bg1"/>
                </a:solidFill>
              </a:rPr>
              <a:t>Food rationing</a:t>
            </a:r>
          </a:p>
        </p:txBody>
      </p:sp>
      <p:pic>
        <p:nvPicPr>
          <p:cNvPr id="7" name="Picture 6" descr="C:\Users\mlo2\AppData\Local\Microsoft\Windows\INetCache\Content.MSO\20ADCD09.tmp">
            <a:extLst>
              <a:ext uri="{FF2B5EF4-FFF2-40B4-BE49-F238E27FC236}">
                <a16:creationId xmlns:a16="http://schemas.microsoft.com/office/drawing/2014/main" id="{610AD229-CA30-4956-8D98-CEC4692896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408" y="189152"/>
            <a:ext cx="2885854" cy="3198272"/>
          </a:xfrm>
          <a:prstGeom prst="rect">
            <a:avLst/>
          </a:prstGeom>
          <a:noFill/>
          <a:ln>
            <a:noFill/>
          </a:ln>
        </p:spPr>
      </p:pic>
      <p:sp>
        <p:nvSpPr>
          <p:cNvPr id="21" name="Speech Bubble: Rectangle with Corners Rounded 20">
            <a:extLst>
              <a:ext uri="{FF2B5EF4-FFF2-40B4-BE49-F238E27FC236}">
                <a16:creationId xmlns:a16="http://schemas.microsoft.com/office/drawing/2014/main" id="{C86263DA-04CE-4CF7-982A-B7A6B139536B}"/>
              </a:ext>
            </a:extLst>
          </p:cNvPr>
          <p:cNvSpPr/>
          <p:nvPr/>
        </p:nvSpPr>
        <p:spPr>
          <a:xfrm>
            <a:off x="2996262" y="1155173"/>
            <a:ext cx="5455604" cy="1292608"/>
          </a:xfrm>
          <a:prstGeom prst="wedgeRoundRectCallout">
            <a:avLst>
              <a:gd name="adj1" fmla="val -55123"/>
              <a:gd name="adj2" fmla="val 129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B2B7F54-D93D-40CB-9047-D31DBFA76572}"/>
              </a:ext>
            </a:extLst>
          </p:cNvPr>
          <p:cNvSpPr/>
          <p:nvPr/>
        </p:nvSpPr>
        <p:spPr>
          <a:xfrm>
            <a:off x="3207418" y="1635072"/>
            <a:ext cx="5455604" cy="413284"/>
          </a:xfrm>
          <a:prstGeom prst="rect">
            <a:avLst/>
          </a:prstGeom>
        </p:spPr>
        <p:txBody>
          <a:bodyPr vert="horz" lIns="91440" tIns="45720" rIns="91440" bIns="45720" rtlCol="0">
            <a:normAutofit/>
          </a:bodyPr>
          <a:lstStyle/>
          <a:p>
            <a:pPr>
              <a:lnSpc>
                <a:spcPct val="90000"/>
              </a:lnSpc>
              <a:spcAft>
                <a:spcPts val="800"/>
              </a:spcAft>
            </a:pPr>
            <a:r>
              <a:rPr lang="en-US" sz="2000" dirty="0">
                <a:effectLst/>
              </a:rPr>
              <a:t>Why was food in short supply during the war?</a:t>
            </a:r>
          </a:p>
        </p:txBody>
      </p:sp>
      <p:pic>
        <p:nvPicPr>
          <p:cNvPr id="8" name="Picture 7" descr="A close up of food&#10;&#10;Description automatically generated">
            <a:extLst>
              <a:ext uri="{FF2B5EF4-FFF2-40B4-BE49-F238E27FC236}">
                <a16:creationId xmlns:a16="http://schemas.microsoft.com/office/drawing/2014/main" id="{090BB74C-9BD1-4579-9389-02F0F50E908D}"/>
              </a:ext>
            </a:extLst>
          </p:cNvPr>
          <p:cNvPicPr>
            <a:picLocks noChangeAspect="1"/>
          </p:cNvPicPr>
          <p:nvPr/>
        </p:nvPicPr>
        <p:blipFill rotWithShape="1">
          <a:blip r:embed="rId4">
            <a:extLst>
              <a:ext uri="{28A0092B-C50C-407E-A947-70E740481C1C}">
                <a14:useLocalDpi xmlns:a14="http://schemas.microsoft.com/office/drawing/2010/main" val="0"/>
              </a:ext>
            </a:extLst>
          </a:blip>
          <a:srcRect l="1240"/>
          <a:stretch/>
        </p:blipFill>
        <p:spPr>
          <a:xfrm>
            <a:off x="9365604" y="2376504"/>
            <a:ext cx="2288113" cy="3447708"/>
          </a:xfrm>
          <a:prstGeom prst="rect">
            <a:avLst/>
          </a:prstGeom>
        </p:spPr>
      </p:pic>
      <p:pic>
        <p:nvPicPr>
          <p:cNvPr id="15" name="Picture 14">
            <a:extLst>
              <a:ext uri="{FF2B5EF4-FFF2-40B4-BE49-F238E27FC236}">
                <a16:creationId xmlns:a16="http://schemas.microsoft.com/office/drawing/2014/main" id="{CA59BB0B-39F0-4E6B-A299-3FE026F4DF79}"/>
              </a:ext>
            </a:extLst>
          </p:cNvPr>
          <p:cNvPicPr>
            <a:picLocks noChangeAspect="1"/>
          </p:cNvPicPr>
          <p:nvPr/>
        </p:nvPicPr>
        <p:blipFill rotWithShape="1">
          <a:blip r:embed="rId5">
            <a:extLst>
              <a:ext uri="{28A0092B-C50C-407E-A947-70E740481C1C}">
                <a14:useLocalDpi xmlns:a14="http://schemas.microsoft.com/office/drawing/2010/main" val="0"/>
              </a:ext>
            </a:extLst>
          </a:blip>
          <a:srcRect l="1588" r="1410" b="1367"/>
          <a:stretch/>
        </p:blipFill>
        <p:spPr>
          <a:xfrm rot="20623650">
            <a:off x="900102" y="2959269"/>
            <a:ext cx="2200835" cy="2709980"/>
          </a:xfrm>
          <a:prstGeom prst="rect">
            <a:avLst/>
          </a:prstGeom>
        </p:spPr>
      </p:pic>
      <p:pic>
        <p:nvPicPr>
          <p:cNvPr id="17" name="Picture 16" descr="A close up of a sign&#10;&#10;Description automatically generated">
            <a:extLst>
              <a:ext uri="{FF2B5EF4-FFF2-40B4-BE49-F238E27FC236}">
                <a16:creationId xmlns:a16="http://schemas.microsoft.com/office/drawing/2014/main" id="{1D9BF315-0170-401F-A81A-A2EFA067B116}"/>
              </a:ext>
            </a:extLst>
          </p:cNvPr>
          <p:cNvPicPr>
            <a:picLocks noChangeAspect="1"/>
          </p:cNvPicPr>
          <p:nvPr/>
        </p:nvPicPr>
        <p:blipFill rotWithShape="1">
          <a:blip r:embed="rId6">
            <a:extLst>
              <a:ext uri="{28A0092B-C50C-407E-A947-70E740481C1C}">
                <a14:useLocalDpi xmlns:a14="http://schemas.microsoft.com/office/drawing/2010/main" val="0"/>
              </a:ext>
            </a:extLst>
          </a:blip>
          <a:srcRect l="14279" t="3316" r="19566"/>
          <a:stretch/>
        </p:blipFill>
        <p:spPr>
          <a:xfrm rot="560340">
            <a:off x="6654407" y="2922061"/>
            <a:ext cx="2288114" cy="3091790"/>
          </a:xfrm>
          <a:prstGeom prst="rect">
            <a:avLst/>
          </a:prstGeom>
        </p:spPr>
      </p:pic>
      <p:grpSp>
        <p:nvGrpSpPr>
          <p:cNvPr id="4" name="Group 3">
            <a:extLst>
              <a:ext uri="{FF2B5EF4-FFF2-40B4-BE49-F238E27FC236}">
                <a16:creationId xmlns:a16="http://schemas.microsoft.com/office/drawing/2014/main" id="{30036B8D-5070-4961-BE91-99AFE6B9EDE9}"/>
              </a:ext>
            </a:extLst>
          </p:cNvPr>
          <p:cNvGrpSpPr/>
          <p:nvPr/>
        </p:nvGrpSpPr>
        <p:grpSpPr>
          <a:xfrm>
            <a:off x="3726492" y="3252887"/>
            <a:ext cx="2598660" cy="2738576"/>
            <a:chOff x="3726492" y="2352556"/>
            <a:chExt cx="2598660" cy="2738576"/>
          </a:xfrm>
        </p:grpSpPr>
        <p:pic>
          <p:nvPicPr>
            <p:cNvPr id="19" name="Picture 18" descr="A picture containing table, food&#10;&#10;Description automatically generated">
              <a:extLst>
                <a:ext uri="{FF2B5EF4-FFF2-40B4-BE49-F238E27FC236}">
                  <a16:creationId xmlns:a16="http://schemas.microsoft.com/office/drawing/2014/main" id="{5313331F-E306-4355-84BD-66BE1D85B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6492" y="2352556"/>
              <a:ext cx="2543175" cy="2400300"/>
            </a:xfrm>
            <a:prstGeom prst="rect">
              <a:avLst/>
            </a:prstGeom>
          </p:spPr>
        </p:pic>
        <p:sp>
          <p:nvSpPr>
            <p:cNvPr id="20" name="Rectangle 19">
              <a:extLst>
                <a:ext uri="{FF2B5EF4-FFF2-40B4-BE49-F238E27FC236}">
                  <a16:creationId xmlns:a16="http://schemas.microsoft.com/office/drawing/2014/main" id="{D35F0C4D-9C53-4266-8653-5B1A6DF07908}"/>
                </a:ext>
              </a:extLst>
            </p:cNvPr>
            <p:cNvSpPr/>
            <p:nvPr/>
          </p:nvSpPr>
          <p:spPr>
            <a:xfrm>
              <a:off x="3726492" y="4729968"/>
              <a:ext cx="2543175" cy="3611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F10B03D-2481-4C7E-B32B-6505ED0E7F15}"/>
                </a:ext>
              </a:extLst>
            </p:cNvPr>
            <p:cNvSpPr txBox="1"/>
            <p:nvPr/>
          </p:nvSpPr>
          <p:spPr>
            <a:xfrm>
              <a:off x="3762588" y="4719340"/>
              <a:ext cx="2562564" cy="276999"/>
            </a:xfrm>
            <a:prstGeom prst="rect">
              <a:avLst/>
            </a:prstGeom>
            <a:noFill/>
          </p:spPr>
          <p:txBody>
            <a:bodyPr wrap="square" rtlCol="0">
              <a:spAutoFit/>
            </a:bodyPr>
            <a:lstStyle/>
            <a:p>
              <a:r>
                <a:rPr lang="en-GB" sz="1200" b="1" dirty="0">
                  <a:solidFill>
                    <a:schemeClr val="accent1">
                      <a:lumMod val="50000"/>
                    </a:schemeClr>
                  </a:solidFill>
                </a:rPr>
                <a:t>A weeks food ration for one person.</a:t>
              </a:r>
            </a:p>
          </p:txBody>
        </p:sp>
      </p:grpSp>
      <p:sp>
        <p:nvSpPr>
          <p:cNvPr id="3" name="Rectangle 2">
            <a:extLst>
              <a:ext uri="{FF2B5EF4-FFF2-40B4-BE49-F238E27FC236}">
                <a16:creationId xmlns:a16="http://schemas.microsoft.com/office/drawing/2014/main" id="{7D70B658-7008-4B1F-AB58-55EF84D400CE}"/>
              </a:ext>
            </a:extLst>
          </p:cNvPr>
          <p:cNvSpPr/>
          <p:nvPr/>
        </p:nvSpPr>
        <p:spPr>
          <a:xfrm>
            <a:off x="3207418" y="1275074"/>
            <a:ext cx="2862643" cy="369332"/>
          </a:xfrm>
          <a:prstGeom prst="rect">
            <a:avLst/>
          </a:prstGeom>
        </p:spPr>
        <p:txBody>
          <a:bodyPr wrap="none">
            <a:spAutoFit/>
          </a:bodyPr>
          <a:lstStyle/>
          <a:p>
            <a:pPr>
              <a:lnSpc>
                <a:spcPct val="90000"/>
              </a:lnSpc>
              <a:spcAft>
                <a:spcPts val="800"/>
              </a:spcAft>
            </a:pPr>
            <a:r>
              <a:rPr lang="en-US" sz="2000" dirty="0"/>
              <a:t>What was food rationing?</a:t>
            </a:r>
          </a:p>
        </p:txBody>
      </p:sp>
      <p:sp>
        <p:nvSpPr>
          <p:cNvPr id="16" name="Rectangle 15">
            <a:extLst>
              <a:ext uri="{FF2B5EF4-FFF2-40B4-BE49-F238E27FC236}">
                <a16:creationId xmlns:a16="http://schemas.microsoft.com/office/drawing/2014/main" id="{FB870FDA-B061-4F9A-B1ED-5CFEBBAFF1B8}"/>
              </a:ext>
            </a:extLst>
          </p:cNvPr>
          <p:cNvSpPr/>
          <p:nvPr/>
        </p:nvSpPr>
        <p:spPr>
          <a:xfrm>
            <a:off x="3207418" y="2012631"/>
            <a:ext cx="5455604" cy="413284"/>
          </a:xfrm>
          <a:prstGeom prst="rect">
            <a:avLst/>
          </a:prstGeom>
        </p:spPr>
        <p:txBody>
          <a:bodyPr vert="horz" lIns="91440" tIns="45720" rIns="91440" bIns="45720" rtlCol="0">
            <a:normAutofit/>
          </a:bodyPr>
          <a:lstStyle/>
          <a:p>
            <a:pPr>
              <a:lnSpc>
                <a:spcPct val="90000"/>
              </a:lnSpc>
              <a:spcAft>
                <a:spcPts val="800"/>
              </a:spcAft>
            </a:pPr>
            <a:r>
              <a:rPr lang="en-US" sz="2000" dirty="0"/>
              <a:t>How did people make their food go further</a:t>
            </a:r>
            <a:r>
              <a:rPr lang="en-US" sz="2000" dirty="0">
                <a:effectLst/>
              </a:rPr>
              <a:t>?</a:t>
            </a:r>
          </a:p>
        </p:txBody>
      </p:sp>
    </p:spTree>
    <p:extLst>
      <p:ext uri="{BB962C8B-B14F-4D97-AF65-F5344CB8AC3E}">
        <p14:creationId xmlns:p14="http://schemas.microsoft.com/office/powerpoint/2010/main" val="131751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356C42-DDBF-43D8-A5C0-BDF8100B66A8}"/>
              </a:ext>
            </a:extLst>
          </p:cNvPr>
          <p:cNvSpPr txBox="1"/>
          <p:nvPr/>
        </p:nvSpPr>
        <p:spPr>
          <a:xfrm>
            <a:off x="3207418" y="500819"/>
            <a:ext cx="7332245" cy="584775"/>
          </a:xfrm>
          <a:prstGeom prst="rect">
            <a:avLst/>
          </a:prstGeom>
          <a:noFill/>
        </p:spPr>
        <p:txBody>
          <a:bodyPr wrap="square" rtlCol="0">
            <a:spAutoFit/>
          </a:bodyPr>
          <a:lstStyle/>
          <a:p>
            <a:r>
              <a:rPr lang="en-GB" sz="3200" dirty="0">
                <a:solidFill>
                  <a:schemeClr val="bg1"/>
                </a:solidFill>
              </a:rPr>
              <a:t>‘Make do and Mend’</a:t>
            </a:r>
          </a:p>
        </p:txBody>
      </p:sp>
      <p:pic>
        <p:nvPicPr>
          <p:cNvPr id="7" name="Picture 6" descr="C:\Users\mlo2\AppData\Local\Microsoft\Windows\INetCache\Content.MSO\20ADCD09.tmp">
            <a:extLst>
              <a:ext uri="{FF2B5EF4-FFF2-40B4-BE49-F238E27FC236}">
                <a16:creationId xmlns:a16="http://schemas.microsoft.com/office/drawing/2014/main" id="{610AD229-CA30-4956-8D98-CEC4692896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408" y="189152"/>
            <a:ext cx="2885854" cy="3198272"/>
          </a:xfrm>
          <a:prstGeom prst="rect">
            <a:avLst/>
          </a:prstGeom>
          <a:noFill/>
          <a:ln>
            <a:noFill/>
          </a:ln>
        </p:spPr>
      </p:pic>
      <p:sp>
        <p:nvSpPr>
          <p:cNvPr id="21" name="Speech Bubble: Rectangle with Corners Rounded 20">
            <a:extLst>
              <a:ext uri="{FF2B5EF4-FFF2-40B4-BE49-F238E27FC236}">
                <a16:creationId xmlns:a16="http://schemas.microsoft.com/office/drawing/2014/main" id="{C86263DA-04CE-4CF7-982A-B7A6B139536B}"/>
              </a:ext>
            </a:extLst>
          </p:cNvPr>
          <p:cNvSpPr/>
          <p:nvPr/>
        </p:nvSpPr>
        <p:spPr>
          <a:xfrm>
            <a:off x="2996263" y="1214500"/>
            <a:ext cx="6490636" cy="831390"/>
          </a:xfrm>
          <a:prstGeom prst="wedgeRoundRectCallout">
            <a:avLst>
              <a:gd name="adj1" fmla="val -55123"/>
              <a:gd name="adj2" fmla="val 129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B2B7F54-D93D-40CB-9047-D31DBFA76572}"/>
              </a:ext>
            </a:extLst>
          </p:cNvPr>
          <p:cNvSpPr/>
          <p:nvPr/>
        </p:nvSpPr>
        <p:spPr>
          <a:xfrm>
            <a:off x="3198567" y="1311036"/>
            <a:ext cx="7341096" cy="660771"/>
          </a:xfrm>
          <a:prstGeom prst="rect">
            <a:avLst/>
          </a:prstGeom>
        </p:spPr>
        <p:txBody>
          <a:bodyPr vert="horz" lIns="91440" tIns="45720" rIns="91440" bIns="45720" rtlCol="0">
            <a:normAutofit/>
          </a:bodyPr>
          <a:lstStyle/>
          <a:p>
            <a:pPr>
              <a:lnSpc>
                <a:spcPct val="90000"/>
              </a:lnSpc>
              <a:spcAft>
                <a:spcPts val="800"/>
              </a:spcAft>
            </a:pPr>
            <a:r>
              <a:rPr lang="en-US" sz="2000" dirty="0">
                <a:effectLst/>
              </a:rPr>
              <a:t>Why were clothes in short supply and had to be rationed? </a:t>
            </a:r>
          </a:p>
        </p:txBody>
      </p:sp>
      <p:pic>
        <p:nvPicPr>
          <p:cNvPr id="14" name="Picture 13" descr="A close up of text on a white background&#10;&#10;Description automatically generated">
            <a:extLst>
              <a:ext uri="{FF2B5EF4-FFF2-40B4-BE49-F238E27FC236}">
                <a16:creationId xmlns:a16="http://schemas.microsoft.com/office/drawing/2014/main" id="{7B654F6F-96E0-4660-8269-E1AB50F29D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9" t="12280" r="12038" b="19733"/>
          <a:stretch/>
        </p:blipFill>
        <p:spPr>
          <a:xfrm>
            <a:off x="2342437" y="2326929"/>
            <a:ext cx="3480847" cy="3909910"/>
          </a:xfrm>
          <a:prstGeom prst="rect">
            <a:avLst/>
          </a:prstGeom>
        </p:spPr>
      </p:pic>
      <p:sp>
        <p:nvSpPr>
          <p:cNvPr id="5" name="Rectangle 4">
            <a:extLst>
              <a:ext uri="{FF2B5EF4-FFF2-40B4-BE49-F238E27FC236}">
                <a16:creationId xmlns:a16="http://schemas.microsoft.com/office/drawing/2014/main" id="{3F1E9345-66C2-4D17-8DE5-A13D51E93340}"/>
              </a:ext>
            </a:extLst>
          </p:cNvPr>
          <p:cNvSpPr/>
          <p:nvPr/>
        </p:nvSpPr>
        <p:spPr>
          <a:xfrm>
            <a:off x="3198566" y="1667506"/>
            <a:ext cx="4133183" cy="369332"/>
          </a:xfrm>
          <a:prstGeom prst="rect">
            <a:avLst/>
          </a:prstGeom>
        </p:spPr>
        <p:txBody>
          <a:bodyPr wrap="none">
            <a:spAutoFit/>
          </a:bodyPr>
          <a:lstStyle/>
          <a:p>
            <a:pPr>
              <a:lnSpc>
                <a:spcPct val="90000"/>
              </a:lnSpc>
              <a:spcAft>
                <a:spcPts val="800"/>
              </a:spcAft>
            </a:pPr>
            <a:r>
              <a:rPr lang="en-US" sz="2000" dirty="0"/>
              <a:t>How did people ‘make do and mend’?</a:t>
            </a:r>
          </a:p>
        </p:txBody>
      </p:sp>
      <p:grpSp>
        <p:nvGrpSpPr>
          <p:cNvPr id="17" name="Group 16">
            <a:extLst>
              <a:ext uri="{FF2B5EF4-FFF2-40B4-BE49-F238E27FC236}">
                <a16:creationId xmlns:a16="http://schemas.microsoft.com/office/drawing/2014/main" id="{81DC0403-8691-4286-92AA-87A26778CA10}"/>
              </a:ext>
            </a:extLst>
          </p:cNvPr>
          <p:cNvGrpSpPr/>
          <p:nvPr/>
        </p:nvGrpSpPr>
        <p:grpSpPr>
          <a:xfrm>
            <a:off x="6154035" y="2732458"/>
            <a:ext cx="2546683" cy="2680466"/>
            <a:chOff x="8167627" y="2287648"/>
            <a:chExt cx="2372037" cy="2680466"/>
          </a:xfrm>
        </p:grpSpPr>
        <p:sp>
          <p:nvSpPr>
            <p:cNvPr id="4" name="Rectangle 3">
              <a:extLst>
                <a:ext uri="{FF2B5EF4-FFF2-40B4-BE49-F238E27FC236}">
                  <a16:creationId xmlns:a16="http://schemas.microsoft.com/office/drawing/2014/main" id="{7A0F9FC3-1FE6-4D86-94CB-DE7725B96766}"/>
                </a:ext>
              </a:extLst>
            </p:cNvPr>
            <p:cNvSpPr/>
            <p:nvPr/>
          </p:nvSpPr>
          <p:spPr>
            <a:xfrm>
              <a:off x="8404058" y="2376149"/>
              <a:ext cx="2135606" cy="2591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BF12BD72-2444-45F9-9F31-C5DEABCA7586}"/>
                </a:ext>
              </a:extLst>
            </p:cNvPr>
            <p:cNvPicPr/>
            <p:nvPr/>
          </p:nvPicPr>
          <p:blipFill rotWithShape="1">
            <a:blip r:embed="rId5">
              <a:extLst>
                <a:ext uri="{BEBA8EAE-BF5A-486C-A8C5-ECC9F3942E4B}">
                  <a14:imgProps xmlns:a14="http://schemas.microsoft.com/office/drawing/2010/main">
                    <a14:imgLayer r:embed="rId6">
                      <a14:imgEffect>
                        <a14:backgroundRemoval t="7396" b="92396" l="10000" r="90000">
                          <a14:foregroundMark x1="57344" y1="7396" x2="59375" y2="9063"/>
                          <a14:foregroundMark x1="17344" y1="89688" x2="45000" y2="94375"/>
                          <a14:foregroundMark x1="45000" y1="94375" x2="65469" y2="92396"/>
                          <a14:foregroundMark x1="65469" y1="92396" x2="70156" y2="90208"/>
                        </a14:backgroundRemoval>
                      </a14:imgEffect>
                    </a14:imgLayer>
                  </a14:imgProps>
                </a:ext>
              </a:extLst>
            </a:blip>
            <a:srcRect r="12581"/>
            <a:stretch/>
          </p:blipFill>
          <p:spPr>
            <a:xfrm>
              <a:off x="8167627" y="2287648"/>
              <a:ext cx="2227501" cy="2236512"/>
            </a:xfrm>
            <a:prstGeom prst="rect">
              <a:avLst/>
            </a:prstGeom>
            <a:ln>
              <a:noFill/>
            </a:ln>
            <a:effectLst>
              <a:outerShdw blurRad="292100" dist="139700" dir="2700000" algn="tl" rotWithShape="0">
                <a:srgbClr val="333333">
                  <a:alpha val="65000"/>
                </a:srgbClr>
              </a:outerShdw>
            </a:effectLst>
          </p:spPr>
        </p:pic>
      </p:grpSp>
      <p:grpSp>
        <p:nvGrpSpPr>
          <p:cNvPr id="13" name="Group 12">
            <a:extLst>
              <a:ext uri="{FF2B5EF4-FFF2-40B4-BE49-F238E27FC236}">
                <a16:creationId xmlns:a16="http://schemas.microsoft.com/office/drawing/2014/main" id="{2441ECB3-CAC6-47C3-AFAC-9D2DF6565906}"/>
              </a:ext>
            </a:extLst>
          </p:cNvPr>
          <p:cNvGrpSpPr/>
          <p:nvPr/>
        </p:nvGrpSpPr>
        <p:grpSpPr>
          <a:xfrm>
            <a:off x="9605211" y="4635795"/>
            <a:ext cx="2045306" cy="1808245"/>
            <a:chOff x="6261904" y="3372744"/>
            <a:chExt cx="2045306" cy="1808245"/>
          </a:xfrm>
        </p:grpSpPr>
        <p:sp>
          <p:nvSpPr>
            <p:cNvPr id="26" name="Rectangle 25">
              <a:extLst>
                <a:ext uri="{FF2B5EF4-FFF2-40B4-BE49-F238E27FC236}">
                  <a16:creationId xmlns:a16="http://schemas.microsoft.com/office/drawing/2014/main" id="{6E944168-9B2D-4271-9096-0B4A9AF42A98}"/>
                </a:ext>
              </a:extLst>
            </p:cNvPr>
            <p:cNvSpPr/>
            <p:nvPr/>
          </p:nvSpPr>
          <p:spPr>
            <a:xfrm>
              <a:off x="6261904" y="3429000"/>
              <a:ext cx="1844370" cy="14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BAEFA01-7C4C-4FA1-ADD0-9423DD4A6C2B}"/>
                </a:ext>
              </a:extLst>
            </p:cNvPr>
            <p:cNvPicPr>
              <a:picLocks noChangeAspect="1"/>
            </p:cNvPicPr>
            <p:nvPr/>
          </p:nvPicPr>
          <p:blipFill>
            <a:blip r:embed="rId7"/>
            <a:stretch>
              <a:fillRect/>
            </a:stretch>
          </p:blipFill>
          <p:spPr>
            <a:xfrm rot="20953095">
              <a:off x="6280505" y="3372744"/>
              <a:ext cx="2026705" cy="1808245"/>
            </a:xfrm>
            <a:prstGeom prst="rect">
              <a:avLst/>
            </a:prstGeom>
          </p:spPr>
        </p:pic>
      </p:grpSp>
      <p:sp>
        <p:nvSpPr>
          <p:cNvPr id="24" name="Rectangle 23">
            <a:extLst>
              <a:ext uri="{FF2B5EF4-FFF2-40B4-BE49-F238E27FC236}">
                <a16:creationId xmlns:a16="http://schemas.microsoft.com/office/drawing/2014/main" id="{1DFE981C-F3E2-41EC-AA76-255CD316B29B}"/>
              </a:ext>
            </a:extLst>
          </p:cNvPr>
          <p:cNvSpPr/>
          <p:nvPr/>
        </p:nvSpPr>
        <p:spPr>
          <a:xfrm>
            <a:off x="8963759" y="2349456"/>
            <a:ext cx="2043765" cy="215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33A1C3B-7860-491A-82F3-80A113365F3E}"/>
              </a:ext>
            </a:extLst>
          </p:cNvPr>
          <p:cNvPicPr/>
          <p:nvPr/>
        </p:nvPicPr>
        <p:blipFill rotWithShape="1">
          <a:blip r:embed="rId8">
            <a:extLst>
              <a:ext uri="{BEBA8EAE-BF5A-486C-A8C5-ECC9F3942E4B}">
                <a14:imgProps xmlns:a14="http://schemas.microsoft.com/office/drawing/2010/main">
                  <a14:imgLayer r:embed="rId9">
                    <a14:imgEffect>
                      <a14:backgroundRemoval t="25521" b="88854" l="9297" r="92266">
                        <a14:foregroundMark x1="12578" y1="34063" x2="9297" y2="41250"/>
                        <a14:foregroundMark x1="9297" y1="41250" x2="12969" y2="43438"/>
                        <a14:foregroundMark x1="38828" y1="26979" x2="45156" y2="29688"/>
                        <a14:foregroundMark x1="45156" y1="29688" x2="45156" y2="29688"/>
                        <a14:foregroundMark x1="58828" y1="25833" x2="58359" y2="28646"/>
                        <a14:foregroundMark x1="88281" y1="34896" x2="92266" y2="42500"/>
                        <a14:foregroundMark x1="92266" y1="42500" x2="87656" y2="47604"/>
                        <a14:foregroundMark x1="15234" y1="88333" x2="21484" y2="87604"/>
                        <a14:foregroundMark x1="21484" y1="87604" x2="22891" y2="86667"/>
                        <a14:foregroundMark x1="17734" y1="88333" x2="22734" y2="87500"/>
                        <a14:foregroundMark x1="15859" y1="90521" x2="22188" y2="88854"/>
                        <a14:foregroundMark x1="22188" y1="88854" x2="22266" y2="88542"/>
                      </a14:backgroundRemoval>
                    </a14:imgEffect>
                  </a14:imgLayer>
                </a14:imgProps>
              </a:ext>
            </a:extLst>
          </a:blip>
          <a:srcRect l="3507" t="19805" r="1582" b="3997"/>
          <a:stretch/>
        </p:blipFill>
        <p:spPr bwMode="auto">
          <a:xfrm>
            <a:off x="9042551" y="2335504"/>
            <a:ext cx="1860308" cy="17570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EFC2EE62-A3DB-485D-8185-EF62B4A16759}"/>
              </a:ext>
            </a:extLst>
          </p:cNvPr>
          <p:cNvSpPr txBox="1"/>
          <p:nvPr/>
        </p:nvSpPr>
        <p:spPr>
          <a:xfrm>
            <a:off x="6418072" y="4905800"/>
            <a:ext cx="2292844" cy="523220"/>
          </a:xfrm>
          <a:prstGeom prst="rect">
            <a:avLst/>
          </a:prstGeom>
          <a:noFill/>
        </p:spPr>
        <p:txBody>
          <a:bodyPr wrap="square" rtlCol="0">
            <a:spAutoFit/>
          </a:bodyPr>
          <a:lstStyle/>
          <a:p>
            <a:r>
              <a:rPr lang="en-GB" sz="1400" dirty="0"/>
              <a:t>Blouse made from a piece of material from a parachute. </a:t>
            </a:r>
          </a:p>
        </p:txBody>
      </p:sp>
      <p:sp>
        <p:nvSpPr>
          <p:cNvPr id="25" name="TextBox 24">
            <a:extLst>
              <a:ext uri="{FF2B5EF4-FFF2-40B4-BE49-F238E27FC236}">
                <a16:creationId xmlns:a16="http://schemas.microsoft.com/office/drawing/2014/main" id="{C03D7B39-0F80-43AC-9579-9FC06E180BDE}"/>
              </a:ext>
            </a:extLst>
          </p:cNvPr>
          <p:cNvSpPr txBox="1"/>
          <p:nvPr/>
        </p:nvSpPr>
        <p:spPr>
          <a:xfrm>
            <a:off x="8997921" y="3995639"/>
            <a:ext cx="1860308" cy="523220"/>
          </a:xfrm>
          <a:prstGeom prst="rect">
            <a:avLst/>
          </a:prstGeom>
          <a:noFill/>
        </p:spPr>
        <p:txBody>
          <a:bodyPr wrap="square" rtlCol="0">
            <a:spAutoFit/>
          </a:bodyPr>
          <a:lstStyle/>
          <a:p>
            <a:r>
              <a:rPr lang="en-GB" sz="1400" dirty="0"/>
              <a:t>Babies coat made from an old blanket.</a:t>
            </a:r>
          </a:p>
        </p:txBody>
      </p:sp>
    </p:spTree>
    <p:extLst>
      <p:ext uri="{BB962C8B-B14F-4D97-AF65-F5344CB8AC3E}">
        <p14:creationId xmlns:p14="http://schemas.microsoft.com/office/powerpoint/2010/main" val="36369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5" grpId="0"/>
      <p:bldP spid="24" grpId="0" animBg="1"/>
      <p:bldP spid="20"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C:\Users\mlo2\AppData\Local\Microsoft\Windows\INetCache\Content.MSO\20ADCD09.tmp">
            <a:extLst>
              <a:ext uri="{FF2B5EF4-FFF2-40B4-BE49-F238E27FC236}">
                <a16:creationId xmlns:a16="http://schemas.microsoft.com/office/drawing/2014/main" id="{7CC788B4-302C-4C07-BCDE-242BD1FC1ADC}"/>
              </a:ext>
            </a:extLst>
          </p:cNvPr>
          <p:cNvPicPr/>
          <p:nvPr/>
        </p:nvPicPr>
        <p:blipFill rotWithShape="1">
          <a:blip r:embed="rId3">
            <a:extLst>
              <a:ext uri="{28A0092B-C50C-407E-A947-70E740481C1C}">
                <a14:useLocalDpi xmlns:a14="http://schemas.microsoft.com/office/drawing/2010/main" val="0"/>
              </a:ext>
            </a:extLst>
          </a:blip>
          <a:srcRect t="7696" r="-2" b="17443"/>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p:spPr>
      </p:pic>
      <p:sp>
        <p:nvSpPr>
          <p:cNvPr id="2" name="Rectangle 1">
            <a:extLst>
              <a:ext uri="{FF2B5EF4-FFF2-40B4-BE49-F238E27FC236}">
                <a16:creationId xmlns:a16="http://schemas.microsoft.com/office/drawing/2014/main" id="{14EB54A7-1B84-4881-8870-EFDE8A6BB148}"/>
              </a:ext>
            </a:extLst>
          </p:cNvPr>
          <p:cNvSpPr/>
          <p:nvPr/>
        </p:nvSpPr>
        <p:spPr>
          <a:xfrm>
            <a:off x="6592930" y="1975773"/>
            <a:ext cx="5399452" cy="4721799"/>
          </a:xfrm>
          <a:prstGeom prst="rect">
            <a:avLst/>
          </a:prstGeom>
        </p:spPr>
        <p:txBody>
          <a:bodyPr vert="horz" lIns="91440" tIns="45720" rIns="91440" bIns="45720" rtlCol="0" anchor="t">
            <a:normAutofit/>
          </a:bodyPr>
          <a:lstStyle/>
          <a:p>
            <a:pPr marL="114300" lvl="0">
              <a:lnSpc>
                <a:spcPct val="90000"/>
              </a:lnSpc>
              <a:spcAft>
                <a:spcPts val="600"/>
              </a:spcAft>
            </a:pPr>
            <a:endParaRPr lang="en-GB" dirty="0">
              <a:latin typeface="Calibri" panose="020F0502020204030204" pitchFamily="34" charset="0"/>
              <a:ea typeface="Calibri" panose="020F0502020204030204" pitchFamily="34" charset="0"/>
              <a:cs typeface="Symbol" panose="05050102010706020507" pitchFamily="18" charset="2"/>
            </a:endParaRPr>
          </a:p>
          <a:p>
            <a:pPr marL="114300" lvl="0">
              <a:lnSpc>
                <a:spcPct val="90000"/>
              </a:lnSpc>
              <a:spcAft>
                <a:spcPts val="600"/>
              </a:spcAft>
            </a:pPr>
            <a:endParaRPr lang="en-US" dirty="0"/>
          </a:p>
        </p:txBody>
      </p:sp>
      <p:sp>
        <p:nvSpPr>
          <p:cNvPr id="5" name="TextBox 4">
            <a:extLst>
              <a:ext uri="{FF2B5EF4-FFF2-40B4-BE49-F238E27FC236}">
                <a16:creationId xmlns:a16="http://schemas.microsoft.com/office/drawing/2014/main" id="{B1D5E04E-E9E1-47A8-B466-6F50F82A4763}"/>
              </a:ext>
            </a:extLst>
          </p:cNvPr>
          <p:cNvSpPr txBox="1"/>
          <p:nvPr/>
        </p:nvSpPr>
        <p:spPr>
          <a:xfrm>
            <a:off x="4319255" y="236833"/>
            <a:ext cx="6096000" cy="461665"/>
          </a:xfrm>
          <a:prstGeom prst="rect">
            <a:avLst/>
          </a:prstGeom>
          <a:noFill/>
        </p:spPr>
        <p:txBody>
          <a:bodyPr wrap="square" rtlCol="0">
            <a:spAutoFit/>
          </a:bodyPr>
          <a:lstStyle/>
          <a:p>
            <a:r>
              <a:rPr lang="en-GB" sz="2400" b="1" dirty="0"/>
              <a:t>The day that changed Bernard’s life</a:t>
            </a:r>
          </a:p>
        </p:txBody>
      </p:sp>
      <p:sp>
        <p:nvSpPr>
          <p:cNvPr id="4" name="Rectangle 3">
            <a:extLst>
              <a:ext uri="{FF2B5EF4-FFF2-40B4-BE49-F238E27FC236}">
                <a16:creationId xmlns:a16="http://schemas.microsoft.com/office/drawing/2014/main" id="{A5E702BB-2C44-4658-A4DF-49435DE123BA}"/>
              </a:ext>
            </a:extLst>
          </p:cNvPr>
          <p:cNvSpPr/>
          <p:nvPr/>
        </p:nvSpPr>
        <p:spPr>
          <a:xfrm>
            <a:off x="4226486" y="729960"/>
            <a:ext cx="7672908" cy="1091068"/>
          </a:xfrm>
          <a:prstGeom prst="rect">
            <a:avLst/>
          </a:prstGeom>
        </p:spPr>
        <p:txBody>
          <a:bodyPr wrap="square">
            <a:spAutoFit/>
          </a:bodyPr>
          <a:lstStyle/>
          <a:p>
            <a:pPr marL="114300" lvl="0">
              <a:lnSpc>
                <a:spcPct val="110000"/>
              </a:lnSpc>
              <a:spcAft>
                <a:spcPts val="600"/>
              </a:spcAft>
            </a:pPr>
            <a:r>
              <a:rPr lang="en-US" sz="2000" dirty="0"/>
              <a:t>On 19 October 1942 Bernard’s father went to work at </a:t>
            </a:r>
            <a:r>
              <a:rPr lang="en-US" sz="2000" dirty="0" err="1"/>
              <a:t>Hoffmanns</a:t>
            </a:r>
            <a:r>
              <a:rPr lang="en-US" sz="2000" dirty="0"/>
              <a:t> factory as usual. His mother dropped him off at school and went shopping for groceries and visited her mother in Railway Street.</a:t>
            </a:r>
          </a:p>
        </p:txBody>
      </p:sp>
      <p:sp>
        <p:nvSpPr>
          <p:cNvPr id="6" name="Rectangle 5">
            <a:extLst>
              <a:ext uri="{FF2B5EF4-FFF2-40B4-BE49-F238E27FC236}">
                <a16:creationId xmlns:a16="http://schemas.microsoft.com/office/drawing/2014/main" id="{7C655504-2AFE-47F8-9556-47FC64E73123}"/>
              </a:ext>
            </a:extLst>
          </p:cNvPr>
          <p:cNvSpPr/>
          <p:nvPr/>
        </p:nvSpPr>
        <p:spPr>
          <a:xfrm>
            <a:off x="6592930" y="1939947"/>
            <a:ext cx="5234272" cy="1429622"/>
          </a:xfrm>
          <a:prstGeom prst="rect">
            <a:avLst/>
          </a:prstGeom>
        </p:spPr>
        <p:txBody>
          <a:bodyPr wrap="square">
            <a:spAutoFit/>
          </a:bodyPr>
          <a:lstStyle/>
          <a:p>
            <a:pPr marL="114300" lvl="0">
              <a:lnSpc>
                <a:spcPct val="110000"/>
              </a:lnSpc>
              <a:spcAft>
                <a:spcPts val="600"/>
              </a:spcAft>
            </a:pPr>
            <a:r>
              <a:rPr lang="en-US" sz="2000" dirty="0"/>
              <a:t>At 10.59am </a:t>
            </a:r>
            <a:r>
              <a:rPr lang="en-GB" sz="2000" dirty="0"/>
              <a:t>an</a:t>
            </a:r>
            <a:r>
              <a:rPr lang="en-GB" sz="2000" dirty="0">
                <a:ea typeface="Calibri" panose="020F0502020204030204" pitchFamily="34" charset="0"/>
                <a:cs typeface="Symbol" panose="05050102010706020507" pitchFamily="18" charset="2"/>
              </a:rPr>
              <a:t> air raid siren sounded as a German aircraft was spotted approaching Chelmsford and the Hoffmann factory defensive guns were immediately fired. </a:t>
            </a:r>
          </a:p>
        </p:txBody>
      </p:sp>
      <p:sp>
        <p:nvSpPr>
          <p:cNvPr id="7" name="Rectangle 6">
            <a:extLst>
              <a:ext uri="{FF2B5EF4-FFF2-40B4-BE49-F238E27FC236}">
                <a16:creationId xmlns:a16="http://schemas.microsoft.com/office/drawing/2014/main" id="{EDB434EF-E864-4C3F-B787-DE3E0FA29C9B}"/>
              </a:ext>
            </a:extLst>
          </p:cNvPr>
          <p:cNvSpPr/>
          <p:nvPr/>
        </p:nvSpPr>
        <p:spPr>
          <a:xfrm>
            <a:off x="6635663" y="3029977"/>
            <a:ext cx="5552536" cy="1811265"/>
          </a:xfrm>
          <a:prstGeom prst="rect">
            <a:avLst/>
          </a:prstGeom>
        </p:spPr>
        <p:txBody>
          <a:bodyPr wrap="square">
            <a:spAutoFit/>
          </a:bodyPr>
          <a:lstStyle/>
          <a:p>
            <a:pPr marL="114300" lvl="0">
              <a:lnSpc>
                <a:spcPct val="110000"/>
              </a:lnSpc>
              <a:spcAft>
                <a:spcPts val="600"/>
              </a:spcAft>
            </a:pPr>
            <a:endParaRPr lang="en-GB" dirty="0">
              <a:ea typeface="Calibri" panose="020F0502020204030204" pitchFamily="34" charset="0"/>
              <a:cs typeface="Symbol" panose="05050102010706020507" pitchFamily="18" charset="2"/>
            </a:endParaRPr>
          </a:p>
          <a:p>
            <a:pPr marL="114300" lvl="0">
              <a:lnSpc>
                <a:spcPct val="110000"/>
              </a:lnSpc>
              <a:spcAft>
                <a:spcPts val="600"/>
              </a:spcAft>
            </a:pPr>
            <a:r>
              <a:rPr lang="en-GB" sz="2000" dirty="0">
                <a:ea typeface="Calibri" panose="020F0502020204030204" pitchFamily="34" charset="0"/>
                <a:cs typeface="Symbol" panose="05050102010706020507" pitchFamily="18" charset="2"/>
              </a:rPr>
              <a:t>Bernard’s mum collected him from school. Hurrying home, they put the shopping down as they went through the house to reach the Anderson shelter in their neighbour’s garden. </a:t>
            </a:r>
          </a:p>
        </p:txBody>
      </p:sp>
      <p:sp>
        <p:nvSpPr>
          <p:cNvPr id="8" name="Rectangle 7">
            <a:extLst>
              <a:ext uri="{FF2B5EF4-FFF2-40B4-BE49-F238E27FC236}">
                <a16:creationId xmlns:a16="http://schemas.microsoft.com/office/drawing/2014/main" id="{31E67FB3-ACBA-471C-A947-480D8A054210}"/>
              </a:ext>
            </a:extLst>
          </p:cNvPr>
          <p:cNvSpPr/>
          <p:nvPr/>
        </p:nvSpPr>
        <p:spPr>
          <a:xfrm>
            <a:off x="6650465" y="4539862"/>
            <a:ext cx="5323779" cy="2149819"/>
          </a:xfrm>
          <a:prstGeom prst="rect">
            <a:avLst/>
          </a:prstGeom>
        </p:spPr>
        <p:txBody>
          <a:bodyPr wrap="square">
            <a:spAutoFit/>
          </a:bodyPr>
          <a:lstStyle/>
          <a:p>
            <a:pPr marL="114300" lvl="0">
              <a:lnSpc>
                <a:spcPct val="110000"/>
              </a:lnSpc>
              <a:spcAft>
                <a:spcPts val="600"/>
              </a:spcAft>
            </a:pPr>
            <a:endParaRPr lang="en-GB" dirty="0">
              <a:ea typeface="Calibri" panose="020F0502020204030204" pitchFamily="34" charset="0"/>
              <a:cs typeface="Symbol" panose="05050102010706020507" pitchFamily="18" charset="2"/>
            </a:endParaRPr>
          </a:p>
          <a:p>
            <a:pPr marL="114300" lvl="0">
              <a:lnSpc>
                <a:spcPct val="110000"/>
              </a:lnSpc>
              <a:spcAft>
                <a:spcPts val="600"/>
              </a:spcAft>
            </a:pPr>
            <a:r>
              <a:rPr lang="en-GB" sz="2000" dirty="0">
                <a:ea typeface="Calibri" panose="020F0502020204030204" pitchFamily="34" charset="0"/>
                <a:cs typeface="Symbol" panose="05050102010706020507" pitchFamily="18" charset="2"/>
              </a:rPr>
              <a:t>Under cover of low cloud the plane released its bombs. One hit </a:t>
            </a:r>
            <a:r>
              <a:rPr lang="en-GB" sz="2000" dirty="0" err="1">
                <a:ea typeface="Calibri" panose="020F0502020204030204" pitchFamily="34" charset="0"/>
                <a:cs typeface="Symbol" panose="05050102010706020507" pitchFamily="18" charset="2"/>
              </a:rPr>
              <a:t>Hoffmanns</a:t>
            </a:r>
            <a:r>
              <a:rPr lang="en-GB" sz="2000" dirty="0">
                <a:ea typeface="Calibri" panose="020F0502020204030204" pitchFamily="34" charset="0"/>
                <a:cs typeface="Symbol" panose="05050102010706020507" pitchFamily="18" charset="2"/>
              </a:rPr>
              <a:t> factory </a:t>
            </a:r>
            <a:r>
              <a:rPr lang="en-GB" sz="2000" dirty="0"/>
              <a:t>killing 4 people and injuring 65 others. </a:t>
            </a:r>
            <a:r>
              <a:rPr lang="en-GB" sz="2000" dirty="0">
                <a:ea typeface="Calibri" panose="020F0502020204030204" pitchFamily="34" charset="0"/>
                <a:cs typeface="Symbol" panose="05050102010706020507" pitchFamily="18" charset="2"/>
              </a:rPr>
              <a:t>A second bomb bounced off the factory roof, travelling 60 feet along Henry Road.</a:t>
            </a:r>
          </a:p>
        </p:txBody>
      </p:sp>
      <p:pic>
        <p:nvPicPr>
          <p:cNvPr id="15" name="Picture 14" descr="A picture containing table, bench&#10;&#10;Description automatically generated">
            <a:extLst>
              <a:ext uri="{FF2B5EF4-FFF2-40B4-BE49-F238E27FC236}">
                <a16:creationId xmlns:a16="http://schemas.microsoft.com/office/drawing/2014/main" id="{BC2163FF-736D-4769-AC2B-DEF6D8E388DF}"/>
              </a:ext>
            </a:extLst>
          </p:cNvPr>
          <p:cNvPicPr/>
          <p:nvPr/>
        </p:nvPicPr>
        <p:blipFill>
          <a:blip r:embed="rId4">
            <a:extLst>
              <a:ext uri="{BEBA8EAE-BF5A-486C-A8C5-ECC9F3942E4B}">
                <a14:imgProps xmlns:a14="http://schemas.microsoft.com/office/drawing/2010/main">
                  <a14:imgLayer r:embed="rId5">
                    <a14:imgEffect>
                      <a14:backgroundRemoval t="8889" b="89778" l="2000" r="95667">
                        <a14:foregroundMark x1="10333" y1="62222" x2="6000" y2="78222"/>
                        <a14:foregroundMark x1="6000" y1="78222" x2="10000" y2="75111"/>
                        <a14:foregroundMark x1="23333" y1="9333" x2="32667" y2="10667"/>
                        <a14:foregroundMark x1="90000" y1="39111" x2="91667" y2="60000"/>
                        <a14:foregroundMark x1="91667" y1="60000" x2="90000" y2="68444"/>
                        <a14:foregroundMark x1="95000" y1="42667" x2="95667" y2="46667"/>
                        <a14:foregroundMark x1="2667" y1="82222" x2="2000" y2="83556"/>
                        <a14:backgroundMark x1="13667" y1="83111" x2="25000" y2="51556"/>
                        <a14:backgroundMark x1="72333" y1="70222" x2="77000" y2="72000"/>
                        <a14:backgroundMark x1="73667" y1="72000" x2="77333" y2="73778"/>
                        <a14:backgroundMark x1="74000" y1="71111" x2="73667" y2="71111"/>
                      </a14:backgroundRemoval>
                    </a14:imgEffect>
                  </a14:imgLayer>
                </a14:imgProps>
              </a:ext>
              <a:ext uri="{28A0092B-C50C-407E-A947-70E740481C1C}">
                <a14:useLocalDpi xmlns:a14="http://schemas.microsoft.com/office/drawing/2010/main" val="0"/>
              </a:ext>
            </a:extLst>
          </a:blip>
          <a:stretch>
            <a:fillRect/>
          </a:stretch>
        </p:blipFill>
        <p:spPr>
          <a:xfrm rot="21187313">
            <a:off x="-9718" y="4492673"/>
            <a:ext cx="3040578" cy="2271938"/>
          </a:xfrm>
          <a:prstGeom prst="rect">
            <a:avLst/>
          </a:prstGeom>
          <a:ln>
            <a:noFill/>
          </a:ln>
          <a:effectLst>
            <a:outerShdw blurRad="292100" dist="139700" dir="2700000" algn="tl" rotWithShape="0">
              <a:srgbClr val="333333">
                <a:alpha val="65000"/>
              </a:srgbClr>
            </a:outerShdw>
          </a:effectLst>
        </p:spPr>
      </p:pic>
      <p:pic>
        <p:nvPicPr>
          <p:cNvPr id="17" name="Picture 16" descr="An old photo of a person&#10;&#10;Description automatically generated">
            <a:extLst>
              <a:ext uri="{FF2B5EF4-FFF2-40B4-BE49-F238E27FC236}">
                <a16:creationId xmlns:a16="http://schemas.microsoft.com/office/drawing/2014/main" id="{30A7D34F-F9CD-4A2E-9526-9B12BF27F9AD}"/>
              </a:ext>
            </a:extLst>
          </p:cNvPr>
          <p:cNvPicPr/>
          <p:nvPr/>
        </p:nvPicPr>
        <p:blipFill rotWithShape="1">
          <a:blip r:embed="rId6">
            <a:extLst>
              <a:ext uri="{28A0092B-C50C-407E-A947-70E740481C1C}">
                <a14:useLocalDpi xmlns:a14="http://schemas.microsoft.com/office/drawing/2010/main" val="0"/>
              </a:ext>
            </a:extLst>
          </a:blip>
          <a:srcRect l="6223" t="7150" r="5531" b="51083"/>
          <a:stretch/>
        </p:blipFill>
        <p:spPr bwMode="auto">
          <a:xfrm>
            <a:off x="3770063" y="2821554"/>
            <a:ext cx="2431415" cy="2447925"/>
          </a:xfrm>
          <a:prstGeom prst="flowChartConnector">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B8D13510-9FA6-46C7-801C-1959F11291C8}"/>
              </a:ext>
            </a:extLst>
          </p:cNvPr>
          <p:cNvPicPr>
            <a:picLocks noChangeAspect="1"/>
          </p:cNvPicPr>
          <p:nvPr/>
        </p:nvPicPr>
        <p:blipFill rotWithShape="1">
          <a:blip r:embed="rId7">
            <a:extLst>
              <a:ext uri="{28A0092B-C50C-407E-A947-70E740481C1C}">
                <a14:useLocalDpi xmlns:a14="http://schemas.microsoft.com/office/drawing/2010/main" val="0"/>
              </a:ext>
            </a:extLst>
          </a:blip>
          <a:srcRect t="2000" r="-5" b="24746"/>
          <a:stretch/>
        </p:blipFill>
        <p:spPr>
          <a:xfrm>
            <a:off x="3640510" y="2737287"/>
            <a:ext cx="2636866" cy="2636866"/>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6" name="Picture 15">
            <a:extLst>
              <a:ext uri="{FF2B5EF4-FFF2-40B4-BE49-F238E27FC236}">
                <a16:creationId xmlns:a16="http://schemas.microsoft.com/office/drawing/2014/main" id="{EA319D07-647B-4959-A1F9-F406BC535812}"/>
              </a:ext>
            </a:extLst>
          </p:cNvPr>
          <p:cNvPicPr/>
          <p:nvPr/>
        </p:nvPicPr>
        <p:blipFill rotWithShape="1">
          <a:blip r:embed="rId8">
            <a:extLst>
              <a:ext uri="{28A0092B-C50C-407E-A947-70E740481C1C}">
                <a14:useLocalDpi xmlns:a14="http://schemas.microsoft.com/office/drawing/2010/main" val="0"/>
              </a:ext>
            </a:extLst>
          </a:blip>
          <a:srcRect l="-1" r="5304" b="36582"/>
          <a:stretch/>
        </p:blipFill>
        <p:spPr bwMode="auto">
          <a:xfrm>
            <a:off x="3608192" y="2593032"/>
            <a:ext cx="2788921" cy="2925376"/>
          </a:xfrm>
          <a:prstGeom prst="flowChartConnector">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49844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A vintage photo of an old building&#10;&#10;Description generated with very high confidence">
            <a:extLst>
              <a:ext uri="{FF2B5EF4-FFF2-40B4-BE49-F238E27FC236}">
                <a16:creationId xmlns:a16="http://schemas.microsoft.com/office/drawing/2014/main" id="{BAD2E140-20F2-4BDB-BA34-691CB7DF564F}"/>
              </a:ext>
            </a:extLst>
          </p:cNvPr>
          <p:cNvPicPr>
            <a:picLocks noChangeAspect="1"/>
          </p:cNvPicPr>
          <p:nvPr/>
        </p:nvPicPr>
        <p:blipFill>
          <a:blip r:embed="rId3"/>
          <a:stretch>
            <a:fillRect/>
          </a:stretch>
        </p:blipFill>
        <p:spPr>
          <a:xfrm>
            <a:off x="638850" y="871850"/>
            <a:ext cx="7661087" cy="4561283"/>
          </a:xfrm>
          <a:prstGeom prst="rect">
            <a:avLst/>
          </a:prstGeom>
        </p:spPr>
      </p:pic>
      <p:sp>
        <p:nvSpPr>
          <p:cNvPr id="2" name="Rectangle 1">
            <a:extLst>
              <a:ext uri="{FF2B5EF4-FFF2-40B4-BE49-F238E27FC236}">
                <a16:creationId xmlns:a16="http://schemas.microsoft.com/office/drawing/2014/main" id="{E237121A-50AE-455D-973A-4EAF21A14F71}"/>
              </a:ext>
            </a:extLst>
          </p:cNvPr>
          <p:cNvSpPr/>
          <p:nvPr/>
        </p:nvSpPr>
        <p:spPr>
          <a:xfrm>
            <a:off x="8477213" y="871850"/>
            <a:ext cx="3393053" cy="1323439"/>
          </a:xfrm>
          <a:prstGeom prst="rect">
            <a:avLst/>
          </a:prstGeom>
        </p:spPr>
        <p:txBody>
          <a:bodyPr wrap="square">
            <a:spAutoFit/>
          </a:bodyPr>
          <a:lstStyle/>
          <a:p>
            <a:pPr lvl="0"/>
            <a:r>
              <a:rPr lang="en-GB" sz="2000" dirty="0"/>
              <a:t>The bomb exploded in the front garden of 45 Henry Road destroying a number of houses including Bernard’s.</a:t>
            </a:r>
          </a:p>
        </p:txBody>
      </p:sp>
      <p:sp>
        <p:nvSpPr>
          <p:cNvPr id="4" name="Rectangle 3">
            <a:extLst>
              <a:ext uri="{FF2B5EF4-FFF2-40B4-BE49-F238E27FC236}">
                <a16:creationId xmlns:a16="http://schemas.microsoft.com/office/drawing/2014/main" id="{236B6C12-685E-4180-A06D-02F00302521D}"/>
              </a:ext>
            </a:extLst>
          </p:cNvPr>
          <p:cNvSpPr/>
          <p:nvPr/>
        </p:nvSpPr>
        <p:spPr>
          <a:xfrm>
            <a:off x="8518518" y="4293008"/>
            <a:ext cx="3171734" cy="1323439"/>
          </a:xfrm>
          <a:prstGeom prst="rect">
            <a:avLst/>
          </a:prstGeom>
        </p:spPr>
        <p:txBody>
          <a:bodyPr wrap="square">
            <a:spAutoFit/>
          </a:bodyPr>
          <a:lstStyle/>
          <a:p>
            <a:r>
              <a:rPr lang="en-GB" sz="2000" dirty="0"/>
              <a:t>His father arrived home from work at dinner time to discover what had happened.</a:t>
            </a:r>
          </a:p>
        </p:txBody>
      </p:sp>
      <p:sp>
        <p:nvSpPr>
          <p:cNvPr id="5" name="Rectangle 4">
            <a:extLst>
              <a:ext uri="{FF2B5EF4-FFF2-40B4-BE49-F238E27FC236}">
                <a16:creationId xmlns:a16="http://schemas.microsoft.com/office/drawing/2014/main" id="{55F1FDE6-8442-4831-97A9-15F548A21C8D}"/>
              </a:ext>
            </a:extLst>
          </p:cNvPr>
          <p:cNvSpPr/>
          <p:nvPr/>
        </p:nvSpPr>
        <p:spPr>
          <a:xfrm>
            <a:off x="8518518" y="2274838"/>
            <a:ext cx="3465342" cy="1938992"/>
          </a:xfrm>
          <a:prstGeom prst="rect">
            <a:avLst/>
          </a:prstGeom>
        </p:spPr>
        <p:txBody>
          <a:bodyPr wrap="square">
            <a:spAutoFit/>
          </a:bodyPr>
          <a:lstStyle/>
          <a:p>
            <a:pPr lvl="0"/>
            <a:r>
              <a:rPr lang="en-GB" sz="2000" dirty="0"/>
              <a:t>Bernard’s mother, their neighbour Dennis Locke and 3 other people were killed in the explosion. Bernard’s mother protected him and amazingly he escaped mostly unharmed.</a:t>
            </a:r>
          </a:p>
        </p:txBody>
      </p:sp>
    </p:spTree>
    <p:extLst>
      <p:ext uri="{BB962C8B-B14F-4D97-AF65-F5344CB8AC3E}">
        <p14:creationId xmlns:p14="http://schemas.microsoft.com/office/powerpoint/2010/main" val="3686267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6B6C12-685E-4180-A06D-02F00302521D}"/>
              </a:ext>
            </a:extLst>
          </p:cNvPr>
          <p:cNvSpPr/>
          <p:nvPr/>
        </p:nvSpPr>
        <p:spPr>
          <a:xfrm>
            <a:off x="4522611" y="785429"/>
            <a:ext cx="3992739" cy="1015663"/>
          </a:xfrm>
          <a:prstGeom prst="rect">
            <a:avLst/>
          </a:prstGeom>
        </p:spPr>
        <p:txBody>
          <a:bodyPr wrap="square">
            <a:spAutoFit/>
          </a:bodyPr>
          <a:lstStyle/>
          <a:p>
            <a:r>
              <a:rPr lang="en-GB" sz="2000" dirty="0"/>
              <a:t>Bernard hurt his leg in the blast and spent some time in hospital while it healed. </a:t>
            </a:r>
          </a:p>
        </p:txBody>
      </p:sp>
      <p:pic>
        <p:nvPicPr>
          <p:cNvPr id="9" name="Picture 8" descr="An old photo of a person&#10;&#10;Description automatically generated">
            <a:extLst>
              <a:ext uri="{FF2B5EF4-FFF2-40B4-BE49-F238E27FC236}">
                <a16:creationId xmlns:a16="http://schemas.microsoft.com/office/drawing/2014/main" id="{30A7D34F-F9CD-4A2E-9526-9B12BF27F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816" y="496114"/>
            <a:ext cx="2755678" cy="5862448"/>
          </a:xfrm>
          <a:prstGeom prst="rect">
            <a:avLst/>
          </a:prstGeom>
        </p:spPr>
      </p:pic>
      <p:sp>
        <p:nvSpPr>
          <p:cNvPr id="3" name="Rectangle 2">
            <a:extLst>
              <a:ext uri="{FF2B5EF4-FFF2-40B4-BE49-F238E27FC236}">
                <a16:creationId xmlns:a16="http://schemas.microsoft.com/office/drawing/2014/main" id="{C81469EC-DFE1-46A4-8880-AD468A2623C7}"/>
              </a:ext>
            </a:extLst>
          </p:cNvPr>
          <p:cNvSpPr/>
          <p:nvPr/>
        </p:nvSpPr>
        <p:spPr>
          <a:xfrm>
            <a:off x="4543725" y="2126149"/>
            <a:ext cx="3614783" cy="1631216"/>
          </a:xfrm>
          <a:prstGeom prst="rect">
            <a:avLst/>
          </a:prstGeom>
        </p:spPr>
        <p:txBody>
          <a:bodyPr wrap="square">
            <a:spAutoFit/>
          </a:bodyPr>
          <a:lstStyle/>
          <a:p>
            <a:r>
              <a:rPr lang="en-GB" sz="2000" dirty="0"/>
              <a:t>His family lost had lost all their possessions when their house was destroyed. </a:t>
            </a:r>
            <a:r>
              <a:rPr lang="en-GB" sz="2000" dirty="0" err="1"/>
              <a:t>Benard’s</a:t>
            </a:r>
            <a:r>
              <a:rPr lang="en-GB" sz="2000" dirty="0"/>
              <a:t> friends saved up their pennies to buy him his favourite toy – a fort.  </a:t>
            </a:r>
          </a:p>
        </p:txBody>
      </p:sp>
      <p:sp>
        <p:nvSpPr>
          <p:cNvPr id="6" name="Rectangle 5">
            <a:extLst>
              <a:ext uri="{FF2B5EF4-FFF2-40B4-BE49-F238E27FC236}">
                <a16:creationId xmlns:a16="http://schemas.microsoft.com/office/drawing/2014/main" id="{6E235205-2CC0-4BC5-AAD8-4CEF65FAC8EC}"/>
              </a:ext>
            </a:extLst>
          </p:cNvPr>
          <p:cNvSpPr/>
          <p:nvPr/>
        </p:nvSpPr>
        <p:spPr>
          <a:xfrm>
            <a:off x="4724400" y="4500484"/>
            <a:ext cx="6096000" cy="369332"/>
          </a:xfrm>
          <a:prstGeom prst="rect">
            <a:avLst/>
          </a:prstGeom>
        </p:spPr>
        <p:txBody>
          <a:bodyPr>
            <a:spAutoFit/>
          </a:bodyPr>
          <a:lstStyle/>
          <a:p>
            <a:r>
              <a:rPr lang="en-GB" dirty="0"/>
              <a:t>Bernard’s quote looking back on his life?</a:t>
            </a:r>
          </a:p>
        </p:txBody>
      </p:sp>
    </p:spTree>
    <p:extLst>
      <p:ext uri="{BB962C8B-B14F-4D97-AF65-F5344CB8AC3E}">
        <p14:creationId xmlns:p14="http://schemas.microsoft.com/office/powerpoint/2010/main" val="3562079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D412AD-9CF4-4510-97DC-34D6CC830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E8FC89CA-47F1-4934-B283-0E52680A1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20600" y="3163562"/>
            <a:ext cx="310896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Picture 6" descr="C:\Users\mlo2\AppData\Local\Microsoft\Windows\INetCache\Content.MSO\20ADCD09.tmp">
            <a:extLst>
              <a:ext uri="{FF2B5EF4-FFF2-40B4-BE49-F238E27FC236}">
                <a16:creationId xmlns:a16="http://schemas.microsoft.com/office/drawing/2014/main" id="{9D41F845-8EE3-49B3-9B02-3C940917E7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2867" y="3349984"/>
            <a:ext cx="2342379" cy="2864550"/>
          </a:xfrm>
          <a:prstGeom prst="rect">
            <a:avLst/>
          </a:prstGeom>
          <a:noFill/>
          <a:ln>
            <a:noFill/>
          </a:ln>
        </p:spPr>
      </p:pic>
      <p:sp>
        <p:nvSpPr>
          <p:cNvPr id="2" name="TextBox 1">
            <a:extLst>
              <a:ext uri="{FF2B5EF4-FFF2-40B4-BE49-F238E27FC236}">
                <a16:creationId xmlns:a16="http://schemas.microsoft.com/office/drawing/2014/main" id="{200108D3-3BEA-4B0C-A2D4-D6B9362177DC}"/>
              </a:ext>
            </a:extLst>
          </p:cNvPr>
          <p:cNvSpPr txBox="1"/>
          <p:nvPr/>
        </p:nvSpPr>
        <p:spPr>
          <a:xfrm>
            <a:off x="993933" y="1174603"/>
            <a:ext cx="3235627" cy="1692771"/>
          </a:xfrm>
          <a:prstGeom prst="rect">
            <a:avLst/>
          </a:prstGeom>
          <a:noFill/>
        </p:spPr>
        <p:txBody>
          <a:bodyPr wrap="square" rtlCol="0">
            <a:spAutoFit/>
          </a:bodyPr>
          <a:lstStyle/>
          <a:p>
            <a:pPr algn="ctr"/>
            <a:r>
              <a:rPr lang="en-GB" sz="2400" b="1" dirty="0">
                <a:solidFill>
                  <a:schemeClr val="bg1"/>
                </a:solidFill>
              </a:rPr>
              <a:t>Activity suggestion</a:t>
            </a:r>
          </a:p>
          <a:p>
            <a:pPr algn="ctr"/>
            <a:endParaRPr lang="en-GB" sz="2400" b="1" dirty="0">
              <a:solidFill>
                <a:schemeClr val="bg1"/>
              </a:solidFill>
            </a:endParaRPr>
          </a:p>
          <a:p>
            <a:pPr algn="ctr"/>
            <a:r>
              <a:rPr lang="en-GB" sz="2800" b="1" dirty="0">
                <a:solidFill>
                  <a:schemeClr val="bg1"/>
                </a:solidFill>
              </a:rPr>
              <a:t>Create a scrapbook of Bernard’s War</a:t>
            </a:r>
          </a:p>
        </p:txBody>
      </p:sp>
      <p:sp>
        <p:nvSpPr>
          <p:cNvPr id="4" name="TextBox 3">
            <a:extLst>
              <a:ext uri="{FF2B5EF4-FFF2-40B4-BE49-F238E27FC236}">
                <a16:creationId xmlns:a16="http://schemas.microsoft.com/office/drawing/2014/main" id="{E7E6F170-F451-484F-B51B-F4844525569A}"/>
              </a:ext>
            </a:extLst>
          </p:cNvPr>
          <p:cNvSpPr txBox="1"/>
          <p:nvPr/>
        </p:nvSpPr>
        <p:spPr>
          <a:xfrm>
            <a:off x="5759322" y="394692"/>
            <a:ext cx="5921207" cy="369332"/>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84CF4893-8F44-4F5B-95AC-C67643820EF8}"/>
              </a:ext>
            </a:extLst>
          </p:cNvPr>
          <p:cNvSpPr txBox="1"/>
          <p:nvPr/>
        </p:nvSpPr>
        <p:spPr>
          <a:xfrm>
            <a:off x="5019657" y="335845"/>
            <a:ext cx="6357555" cy="6186309"/>
          </a:xfrm>
          <a:prstGeom prst="rect">
            <a:avLst/>
          </a:prstGeom>
          <a:noFill/>
        </p:spPr>
        <p:txBody>
          <a:bodyPr wrap="square" rtlCol="0">
            <a:spAutoFit/>
          </a:bodyPr>
          <a:lstStyle/>
          <a:p>
            <a:r>
              <a:rPr lang="en-GB" dirty="0"/>
              <a:t>Sew together some folded pages of sugar paper to create a book. Your pupils can stick all their work about World War 2 into it to create their own scrapbook of Bernard’s War, just as he may have.</a:t>
            </a:r>
          </a:p>
          <a:p>
            <a:endParaRPr lang="en-GB" dirty="0"/>
          </a:p>
          <a:p>
            <a:r>
              <a:rPr lang="en-GB" dirty="0"/>
              <a:t>You could include: </a:t>
            </a:r>
          </a:p>
          <a:p>
            <a:pPr marL="285750" indent="-285750">
              <a:buFont typeface="Arial" panose="020B0604020202020204" pitchFamily="34" charset="0"/>
              <a:buChar char="•"/>
            </a:pPr>
            <a:r>
              <a:rPr lang="en-GB" dirty="0"/>
              <a:t>An air raid warden’s instructions about what to do when you hear the air raid siren. </a:t>
            </a:r>
          </a:p>
          <a:p>
            <a:pPr marL="285750" indent="-285750">
              <a:buFont typeface="Arial" panose="020B0604020202020204" pitchFamily="34" charset="0"/>
              <a:buChar char="•"/>
            </a:pPr>
            <a:r>
              <a:rPr lang="en-GB" dirty="0"/>
              <a:t>A letter from Bernard to his grandparents about a night in their neighbours air raid shelter.</a:t>
            </a:r>
          </a:p>
          <a:p>
            <a:pPr marL="285750" indent="-285750">
              <a:buFont typeface="Arial" panose="020B0604020202020204" pitchFamily="34" charset="0"/>
              <a:buChar char="•"/>
            </a:pPr>
            <a:r>
              <a:rPr lang="en-GB" dirty="0" err="1"/>
              <a:t>Bernards</a:t>
            </a:r>
            <a:r>
              <a:rPr lang="en-GB" dirty="0"/>
              <a:t>’ mothers favourite wartime recipes – and pictures if you cook them!</a:t>
            </a:r>
          </a:p>
          <a:p>
            <a:pPr marL="285750" indent="-285750">
              <a:buFont typeface="Arial" panose="020B0604020202020204" pitchFamily="34" charset="0"/>
              <a:buChar char="•"/>
            </a:pPr>
            <a:r>
              <a:rPr lang="en-GB" dirty="0"/>
              <a:t>Foods Bernard missed during the war.</a:t>
            </a:r>
          </a:p>
          <a:p>
            <a:pPr marL="285750" indent="-285750">
              <a:buFont typeface="Arial" panose="020B0604020202020204" pitchFamily="34" charset="0"/>
              <a:buChar char="•"/>
            </a:pPr>
            <a:r>
              <a:rPr lang="en-GB" dirty="0"/>
              <a:t>A ‘Make do and mend’ challenge to make a toy or game from scraps. Include a picture of what is made in the scrapbook.</a:t>
            </a:r>
          </a:p>
          <a:p>
            <a:pPr marL="285750" indent="-285750">
              <a:buFont typeface="Arial" panose="020B0604020202020204" pitchFamily="34" charset="0"/>
              <a:buChar char="•"/>
            </a:pPr>
            <a:r>
              <a:rPr lang="en-GB" dirty="0"/>
              <a:t>Silhouettes of planes and an identification chart.</a:t>
            </a:r>
          </a:p>
          <a:p>
            <a:pPr marL="285750" indent="-285750">
              <a:buFont typeface="Arial" panose="020B0604020202020204" pitchFamily="34" charset="0"/>
              <a:buChar char="•"/>
            </a:pPr>
            <a:r>
              <a:rPr lang="en-GB" dirty="0"/>
              <a:t>A page from Bernard’s diary – fears of being evacuated?</a:t>
            </a:r>
          </a:p>
          <a:p>
            <a:pPr marL="285750" indent="-285750">
              <a:buFont typeface="Arial" panose="020B0604020202020204" pitchFamily="34" charset="0"/>
              <a:buChar char="•"/>
            </a:pPr>
            <a:r>
              <a:rPr lang="en-GB" dirty="0"/>
              <a:t>A newspaper article about the bombing of Henry Street. </a:t>
            </a:r>
          </a:p>
          <a:p>
            <a:pPr marL="285750" indent="-285750">
              <a:buFont typeface="Arial" panose="020B0604020202020204" pitchFamily="34" charset="0"/>
              <a:buChar char="•"/>
            </a:pPr>
            <a:r>
              <a:rPr lang="en-GB" dirty="0"/>
              <a:t>An interview with Bernard’s friends.</a:t>
            </a:r>
          </a:p>
          <a:p>
            <a:endParaRPr lang="en-GB" dirty="0"/>
          </a:p>
          <a:p>
            <a:r>
              <a:rPr lang="en-GB" dirty="0"/>
              <a:t>Write on different size and colour paper and include drawings and black and white photos. Encourage your pupils to be creative about how they display their work in their scrapbook.    </a:t>
            </a:r>
          </a:p>
        </p:txBody>
      </p:sp>
    </p:spTree>
    <p:extLst>
      <p:ext uri="{BB962C8B-B14F-4D97-AF65-F5344CB8AC3E}">
        <p14:creationId xmlns:p14="http://schemas.microsoft.com/office/powerpoint/2010/main" val="59701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FB93C-0FAE-44FF-9FAA-A88696B160E4}"/>
              </a:ext>
            </a:extLst>
          </p:cNvPr>
          <p:cNvSpPr>
            <a:spLocks noGrp="1"/>
          </p:cNvSpPr>
          <p:nvPr>
            <p:ph type="title"/>
          </p:nvPr>
        </p:nvSpPr>
        <p:spPr>
          <a:xfrm>
            <a:off x="552504" y="1807282"/>
            <a:ext cx="4588531" cy="3367146"/>
          </a:xfrm>
        </p:spPr>
        <p:txBody>
          <a:bodyPr vert="horz" lIns="91440" tIns="45720" rIns="91440" bIns="45720" rtlCol="0" anchor="t">
            <a:normAutofit fontScale="90000"/>
          </a:bodyPr>
          <a:lstStyle/>
          <a:p>
            <a:pPr algn="ctr"/>
            <a:r>
              <a:rPr lang="en-US" sz="4800" b="1" kern="1200" dirty="0">
                <a:solidFill>
                  <a:schemeClr val="bg1"/>
                </a:solidFill>
                <a:latin typeface="+mj-lt"/>
                <a:ea typeface="+mj-ea"/>
                <a:cs typeface="+mj-cs"/>
              </a:rPr>
              <a:t> </a:t>
            </a:r>
            <a:br>
              <a:rPr lang="en-US" sz="4800" b="1" kern="1200" dirty="0">
                <a:solidFill>
                  <a:schemeClr val="bg1"/>
                </a:solidFill>
                <a:latin typeface="+mj-lt"/>
                <a:ea typeface="+mj-ea"/>
                <a:cs typeface="+mj-cs"/>
              </a:rPr>
            </a:br>
            <a:r>
              <a:rPr lang="en-US" sz="4800" b="1" kern="1200" dirty="0">
                <a:solidFill>
                  <a:schemeClr val="bg1"/>
                </a:solidFill>
                <a:latin typeface="+mj-lt"/>
                <a:ea typeface="+mj-ea"/>
                <a:cs typeface="+mj-cs"/>
              </a:rPr>
              <a:t>World War 2</a:t>
            </a:r>
            <a:br>
              <a:rPr lang="en-US" sz="4800" b="1" kern="1200" dirty="0">
                <a:solidFill>
                  <a:schemeClr val="bg1"/>
                </a:solidFill>
                <a:latin typeface="+mj-lt"/>
                <a:ea typeface="+mj-ea"/>
                <a:cs typeface="+mj-cs"/>
              </a:rPr>
            </a:br>
            <a:r>
              <a:rPr lang="en-US" sz="4800" b="1" kern="1200" dirty="0">
                <a:solidFill>
                  <a:schemeClr val="bg1"/>
                </a:solidFill>
                <a:latin typeface="+mj-lt"/>
                <a:ea typeface="+mj-ea"/>
                <a:cs typeface="+mj-cs"/>
              </a:rPr>
              <a:t>and the </a:t>
            </a:r>
            <a:br>
              <a:rPr lang="en-US" sz="4800" b="1" kern="1200" dirty="0">
                <a:solidFill>
                  <a:schemeClr val="bg1"/>
                </a:solidFill>
                <a:latin typeface="+mj-lt"/>
                <a:ea typeface="+mj-ea"/>
                <a:cs typeface="+mj-cs"/>
              </a:rPr>
            </a:br>
            <a:r>
              <a:rPr lang="en-US" sz="4800" b="1" kern="1200" dirty="0">
                <a:solidFill>
                  <a:schemeClr val="bg1"/>
                </a:solidFill>
                <a:latin typeface="+mj-lt"/>
                <a:ea typeface="+mj-ea"/>
                <a:cs typeface="+mj-cs"/>
              </a:rPr>
              <a:t>Home Front</a:t>
            </a:r>
            <a:br>
              <a:rPr lang="en-US" sz="4800" b="1" kern="1200" dirty="0">
                <a:solidFill>
                  <a:schemeClr val="bg1"/>
                </a:solidFill>
                <a:latin typeface="+mj-lt"/>
                <a:ea typeface="+mj-ea"/>
                <a:cs typeface="+mj-cs"/>
              </a:rPr>
            </a:br>
            <a:endParaRPr lang="en-US" sz="4800" b="1" kern="1200" dirty="0">
              <a:solidFill>
                <a:schemeClr val="bg1"/>
              </a:solidFill>
              <a:latin typeface="+mj-lt"/>
              <a:ea typeface="+mj-ea"/>
              <a:cs typeface="+mj-cs"/>
            </a:endParaRP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Earth Globe Americas">
            <a:extLst>
              <a:ext uri="{FF2B5EF4-FFF2-40B4-BE49-F238E27FC236}">
                <a16:creationId xmlns:a16="http://schemas.microsoft.com/office/drawing/2014/main" id="{2A2D27A5-D5C3-44C4-AFA5-996667811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33874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Users\mlo2\AppData\Local\Microsoft\Windows\INetCache\Content.MSO\20ADCD09.tmp">
            <a:extLst>
              <a:ext uri="{FF2B5EF4-FFF2-40B4-BE49-F238E27FC236}">
                <a16:creationId xmlns:a16="http://schemas.microsoft.com/office/drawing/2014/main" id="{AA115A48-9A7C-4A32-A1B1-2F09BFB407F0}"/>
              </a:ext>
            </a:extLst>
          </p:cNvPr>
          <p:cNvPicPr/>
          <p:nvPr/>
        </p:nvPicPr>
        <p:blipFill rotWithShape="1">
          <a:blip r:embed="rId2">
            <a:extLst>
              <a:ext uri="{28A0092B-C50C-407E-A947-70E740481C1C}">
                <a14:useLocalDpi xmlns:a14="http://schemas.microsoft.com/office/drawing/2010/main" val="0"/>
              </a:ext>
            </a:extLst>
          </a:blip>
          <a:srcRect r="-1" b="50"/>
          <a:stretch/>
        </p:blipFill>
        <p:spPr bwMode="auto">
          <a:xfrm>
            <a:off x="206337" y="3263723"/>
            <a:ext cx="3409930" cy="382905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10" name="Speech Bubble: Rectangle with Corners Rounded 9">
            <a:extLst>
              <a:ext uri="{FF2B5EF4-FFF2-40B4-BE49-F238E27FC236}">
                <a16:creationId xmlns:a16="http://schemas.microsoft.com/office/drawing/2014/main" id="{B7671B29-A254-4F66-B020-EFE1666FA093}"/>
              </a:ext>
            </a:extLst>
          </p:cNvPr>
          <p:cNvSpPr/>
          <p:nvPr/>
        </p:nvSpPr>
        <p:spPr>
          <a:xfrm>
            <a:off x="267837" y="362043"/>
            <a:ext cx="5392235" cy="3139321"/>
          </a:xfrm>
          <a:prstGeom prst="wedgeRoundRectCallout">
            <a:avLst>
              <a:gd name="adj1" fmla="val 6017"/>
              <a:gd name="adj2" fmla="val 79338"/>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nSpc>
                <a:spcPct val="90000"/>
              </a:lnSpc>
              <a:spcAft>
                <a:spcPts val="600"/>
              </a:spcAft>
              <a:buFont typeface="Arial" panose="020B0604020202020204" pitchFamily="34" charset="0"/>
              <a:buChar char="•"/>
            </a:pPr>
            <a:r>
              <a:rPr lang="en-US"/>
              <a:t>What do you know about World War 2?</a:t>
            </a:r>
            <a:endParaRPr lang="en-US" dirty="0"/>
          </a:p>
        </p:txBody>
      </p:sp>
      <p:sp>
        <p:nvSpPr>
          <p:cNvPr id="12" name="TextBox 11">
            <a:extLst>
              <a:ext uri="{FF2B5EF4-FFF2-40B4-BE49-F238E27FC236}">
                <a16:creationId xmlns:a16="http://schemas.microsoft.com/office/drawing/2014/main" id="{448ECFD8-1933-44AE-AA24-ABC2C985C5AA}"/>
              </a:ext>
            </a:extLst>
          </p:cNvPr>
          <p:cNvSpPr txBox="1"/>
          <p:nvPr/>
        </p:nvSpPr>
        <p:spPr>
          <a:xfrm>
            <a:off x="527242" y="550623"/>
            <a:ext cx="4969465" cy="2831544"/>
          </a:xfrm>
          <a:prstGeom prst="rect">
            <a:avLst/>
          </a:prstGeom>
          <a:noFill/>
        </p:spPr>
        <p:txBody>
          <a:bodyPr wrap="square" rtlCol="0">
            <a:spAutoFit/>
          </a:bodyPr>
          <a:lstStyle/>
          <a:p>
            <a:r>
              <a:rPr lang="en-GB" sz="2000" dirty="0">
                <a:solidFill>
                  <a:schemeClr val="bg1"/>
                </a:solidFill>
              </a:rPr>
              <a:t>Hello, my name is Sparky. Welcome to Chelmsford Museum. </a:t>
            </a:r>
          </a:p>
          <a:p>
            <a:endParaRPr lang="en-GB" sz="2000" dirty="0">
              <a:solidFill>
                <a:schemeClr val="bg1"/>
              </a:solidFill>
            </a:endParaRPr>
          </a:p>
          <a:p>
            <a:r>
              <a:rPr lang="en-GB" sz="2000" dirty="0">
                <a:solidFill>
                  <a:schemeClr val="bg1"/>
                </a:solidFill>
              </a:rPr>
              <a:t>When you visit you will be able find out how World War 2 affected the lives of people living in Britain and especially in Chelmsford.  </a:t>
            </a:r>
          </a:p>
          <a:p>
            <a:endParaRPr lang="en-GB" sz="2000" dirty="0">
              <a:solidFill>
                <a:schemeClr val="bg1"/>
              </a:solidFill>
            </a:endParaRPr>
          </a:p>
          <a:p>
            <a:r>
              <a:rPr lang="en-US" sz="2000" b="1" dirty="0">
                <a:solidFill>
                  <a:schemeClr val="bg1"/>
                </a:solidFill>
              </a:rPr>
              <a:t>What do you know about World War 2?</a:t>
            </a:r>
          </a:p>
          <a:p>
            <a:endParaRPr lang="en-GB" dirty="0">
              <a:solidFill>
                <a:schemeClr val="bg1"/>
              </a:solidFill>
            </a:endParaRPr>
          </a:p>
        </p:txBody>
      </p:sp>
      <p:grpSp>
        <p:nvGrpSpPr>
          <p:cNvPr id="3" name="Group 2">
            <a:extLst>
              <a:ext uri="{FF2B5EF4-FFF2-40B4-BE49-F238E27FC236}">
                <a16:creationId xmlns:a16="http://schemas.microsoft.com/office/drawing/2014/main" id="{BD3CE830-4B38-48D7-A620-ECA8C008FAFA}"/>
              </a:ext>
            </a:extLst>
          </p:cNvPr>
          <p:cNvGrpSpPr/>
          <p:nvPr/>
        </p:nvGrpSpPr>
        <p:grpSpPr>
          <a:xfrm>
            <a:off x="6887613" y="416268"/>
            <a:ext cx="4096424" cy="1984124"/>
            <a:chOff x="6887613" y="416268"/>
            <a:chExt cx="4096424" cy="1984124"/>
          </a:xfrm>
        </p:grpSpPr>
        <p:sp>
          <p:nvSpPr>
            <p:cNvPr id="14" name="Thought Bubble: Cloud 13">
              <a:extLst>
                <a:ext uri="{FF2B5EF4-FFF2-40B4-BE49-F238E27FC236}">
                  <a16:creationId xmlns:a16="http://schemas.microsoft.com/office/drawing/2014/main" id="{4BB6C56A-E50A-4236-879A-8F9ED8595DD3}"/>
                </a:ext>
              </a:extLst>
            </p:cNvPr>
            <p:cNvSpPr/>
            <p:nvPr/>
          </p:nvSpPr>
          <p:spPr>
            <a:xfrm>
              <a:off x="6887613" y="416268"/>
              <a:ext cx="4096424" cy="1984124"/>
            </a:xfrm>
            <a:prstGeom prst="cloudCallout">
              <a:avLst>
                <a:gd name="adj1" fmla="val -30132"/>
                <a:gd name="adj2" fmla="val 6545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5A514F5-3876-4F46-B2D0-AF4BA9EF89AC}"/>
                </a:ext>
              </a:extLst>
            </p:cNvPr>
            <p:cNvSpPr/>
            <p:nvPr/>
          </p:nvSpPr>
          <p:spPr>
            <a:xfrm>
              <a:off x="7642861" y="873104"/>
              <a:ext cx="3148686" cy="1527288"/>
            </a:xfrm>
            <a:prstGeom prst="rect">
              <a:avLst/>
            </a:prstGeom>
          </p:spPr>
          <p:txBody>
            <a:bodyPr wrap="square">
              <a:spAutoFit/>
            </a:bodyPr>
            <a:lstStyle/>
            <a:p>
              <a:pPr>
                <a:lnSpc>
                  <a:spcPct val="90000"/>
                </a:lnSpc>
                <a:spcAft>
                  <a:spcPts val="600"/>
                </a:spcAft>
              </a:pPr>
              <a:r>
                <a:rPr lang="en-US" sz="2400" dirty="0">
                  <a:solidFill>
                    <a:schemeClr val="bg1"/>
                  </a:solidFill>
                </a:rPr>
                <a:t>Why were some children evacuated from their homes?</a:t>
              </a:r>
            </a:p>
          </p:txBody>
        </p:sp>
      </p:grpSp>
      <p:grpSp>
        <p:nvGrpSpPr>
          <p:cNvPr id="17" name="Group 16">
            <a:extLst>
              <a:ext uri="{FF2B5EF4-FFF2-40B4-BE49-F238E27FC236}">
                <a16:creationId xmlns:a16="http://schemas.microsoft.com/office/drawing/2014/main" id="{4056B94B-1572-4452-9299-7D054F27312F}"/>
              </a:ext>
            </a:extLst>
          </p:cNvPr>
          <p:cNvGrpSpPr/>
          <p:nvPr/>
        </p:nvGrpSpPr>
        <p:grpSpPr>
          <a:xfrm>
            <a:off x="8006891" y="2620444"/>
            <a:ext cx="4478838" cy="1670205"/>
            <a:chOff x="5405748" y="5185415"/>
            <a:chExt cx="3543617" cy="1374773"/>
          </a:xfrm>
        </p:grpSpPr>
        <p:sp>
          <p:nvSpPr>
            <p:cNvPr id="19" name="Thought Bubble: Cloud 18">
              <a:extLst>
                <a:ext uri="{FF2B5EF4-FFF2-40B4-BE49-F238E27FC236}">
                  <a16:creationId xmlns:a16="http://schemas.microsoft.com/office/drawing/2014/main" id="{60907616-D397-4225-BD26-D7433FA1BA4F}"/>
                </a:ext>
              </a:extLst>
            </p:cNvPr>
            <p:cNvSpPr/>
            <p:nvPr/>
          </p:nvSpPr>
          <p:spPr>
            <a:xfrm>
              <a:off x="5405748" y="5185415"/>
              <a:ext cx="3021496" cy="1374773"/>
            </a:xfrm>
            <a:prstGeom prst="cloudCallout">
              <a:avLst>
                <a:gd name="adj1" fmla="val -22587"/>
                <a:gd name="adj2" fmla="val 7733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AA670F6-2830-4A8F-B092-BB0B2D18C5E0}"/>
                </a:ext>
              </a:extLst>
            </p:cNvPr>
            <p:cNvSpPr/>
            <p:nvPr/>
          </p:nvSpPr>
          <p:spPr>
            <a:xfrm>
              <a:off x="5667633" y="5641006"/>
              <a:ext cx="3281732" cy="424732"/>
            </a:xfrm>
            <a:prstGeom prst="rect">
              <a:avLst/>
            </a:prstGeom>
          </p:spPr>
          <p:txBody>
            <a:bodyPr wrap="none">
              <a:spAutoFit/>
            </a:bodyPr>
            <a:lstStyle/>
            <a:p>
              <a:pPr>
                <a:lnSpc>
                  <a:spcPct val="90000"/>
                </a:lnSpc>
                <a:spcAft>
                  <a:spcPts val="600"/>
                </a:spcAft>
              </a:pPr>
              <a:r>
                <a:rPr lang="en-US" sz="2400" dirty="0">
                  <a:solidFill>
                    <a:schemeClr val="bg1"/>
                  </a:solidFill>
                </a:rPr>
                <a:t>What was the black out</a:t>
              </a:r>
              <a:r>
                <a:rPr lang="en-US" dirty="0">
                  <a:solidFill>
                    <a:schemeClr val="bg1"/>
                  </a:solidFill>
                </a:rPr>
                <a:t>? </a:t>
              </a:r>
            </a:p>
          </p:txBody>
        </p:sp>
      </p:grpSp>
      <p:grpSp>
        <p:nvGrpSpPr>
          <p:cNvPr id="4" name="Group 3">
            <a:extLst>
              <a:ext uri="{FF2B5EF4-FFF2-40B4-BE49-F238E27FC236}">
                <a16:creationId xmlns:a16="http://schemas.microsoft.com/office/drawing/2014/main" id="{BF650656-0435-4221-A5A9-1896F1E9B137}"/>
              </a:ext>
            </a:extLst>
          </p:cNvPr>
          <p:cNvGrpSpPr/>
          <p:nvPr/>
        </p:nvGrpSpPr>
        <p:grpSpPr>
          <a:xfrm>
            <a:off x="5323415" y="4571313"/>
            <a:ext cx="4249240" cy="1543477"/>
            <a:chOff x="5323415" y="4571313"/>
            <a:chExt cx="4249240" cy="1543477"/>
          </a:xfrm>
        </p:grpSpPr>
        <p:sp>
          <p:nvSpPr>
            <p:cNvPr id="22" name="Thought Bubble: Cloud 21">
              <a:extLst>
                <a:ext uri="{FF2B5EF4-FFF2-40B4-BE49-F238E27FC236}">
                  <a16:creationId xmlns:a16="http://schemas.microsoft.com/office/drawing/2014/main" id="{DC6CDEE7-3698-4C53-B222-6031BF329B13}"/>
                </a:ext>
              </a:extLst>
            </p:cNvPr>
            <p:cNvSpPr/>
            <p:nvPr/>
          </p:nvSpPr>
          <p:spPr>
            <a:xfrm>
              <a:off x="5323415" y="4571313"/>
              <a:ext cx="4249240" cy="1543477"/>
            </a:xfrm>
            <a:prstGeom prst="cloudCallout">
              <a:avLst>
                <a:gd name="adj1" fmla="val -22068"/>
                <a:gd name="adj2" fmla="val 7961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E40A60A-26E8-42E0-AFE2-F862FD1594FD}"/>
                </a:ext>
              </a:extLst>
            </p:cNvPr>
            <p:cNvSpPr/>
            <p:nvPr/>
          </p:nvSpPr>
          <p:spPr>
            <a:xfrm>
              <a:off x="5660072" y="5116617"/>
              <a:ext cx="3604062" cy="424732"/>
            </a:xfrm>
            <a:prstGeom prst="rect">
              <a:avLst/>
            </a:prstGeom>
          </p:spPr>
          <p:txBody>
            <a:bodyPr wrap="square">
              <a:spAutoFit/>
            </a:bodyPr>
            <a:lstStyle/>
            <a:p>
              <a:pPr>
                <a:lnSpc>
                  <a:spcPct val="90000"/>
                </a:lnSpc>
                <a:spcAft>
                  <a:spcPts val="600"/>
                </a:spcAft>
              </a:pPr>
              <a:r>
                <a:rPr lang="en-US" sz="2400" dirty="0">
                  <a:solidFill>
                    <a:schemeClr val="bg1"/>
                  </a:solidFill>
                </a:rPr>
                <a:t>What was the Home front?    </a:t>
              </a:r>
            </a:p>
          </p:txBody>
        </p:sp>
      </p:grpSp>
      <p:grpSp>
        <p:nvGrpSpPr>
          <p:cNvPr id="6" name="Group 5">
            <a:extLst>
              <a:ext uri="{FF2B5EF4-FFF2-40B4-BE49-F238E27FC236}">
                <a16:creationId xmlns:a16="http://schemas.microsoft.com/office/drawing/2014/main" id="{65183C8C-8E85-4F1E-8E16-663BCFCE3CAC}"/>
              </a:ext>
            </a:extLst>
          </p:cNvPr>
          <p:cNvGrpSpPr/>
          <p:nvPr/>
        </p:nvGrpSpPr>
        <p:grpSpPr>
          <a:xfrm>
            <a:off x="6897859" y="420076"/>
            <a:ext cx="4096424" cy="1984124"/>
            <a:chOff x="8026592" y="711293"/>
            <a:chExt cx="4096424" cy="1984124"/>
          </a:xfrm>
        </p:grpSpPr>
        <p:sp>
          <p:nvSpPr>
            <p:cNvPr id="25" name="Thought Bubble: Cloud 24">
              <a:extLst>
                <a:ext uri="{FF2B5EF4-FFF2-40B4-BE49-F238E27FC236}">
                  <a16:creationId xmlns:a16="http://schemas.microsoft.com/office/drawing/2014/main" id="{44B21387-F8FA-43AD-BA80-96B823238D64}"/>
                </a:ext>
              </a:extLst>
            </p:cNvPr>
            <p:cNvSpPr/>
            <p:nvPr/>
          </p:nvSpPr>
          <p:spPr>
            <a:xfrm>
              <a:off x="8026592" y="711293"/>
              <a:ext cx="4096424" cy="1984124"/>
            </a:xfrm>
            <a:prstGeom prst="cloudCallout">
              <a:avLst>
                <a:gd name="adj1" fmla="val -30132"/>
                <a:gd name="adj2" fmla="val 6545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E7317959-6DAE-4549-9270-B3B310EE51BE}"/>
                </a:ext>
              </a:extLst>
            </p:cNvPr>
            <p:cNvSpPr txBox="1"/>
            <p:nvPr/>
          </p:nvSpPr>
          <p:spPr>
            <a:xfrm>
              <a:off x="8589008" y="1134221"/>
              <a:ext cx="3148686" cy="1200329"/>
            </a:xfrm>
            <a:prstGeom prst="rect">
              <a:avLst/>
            </a:prstGeom>
            <a:noFill/>
          </p:spPr>
          <p:txBody>
            <a:bodyPr wrap="square" rtlCol="0">
              <a:spAutoFit/>
            </a:bodyPr>
            <a:lstStyle/>
            <a:p>
              <a:r>
                <a:rPr lang="en-GB" dirty="0">
                  <a:solidFill>
                    <a:schemeClr val="bg1"/>
                  </a:solidFill>
                </a:rPr>
                <a:t>Children from cities that were at risk of aerial bombing raids were evacuated to the countryside to protect them.  </a:t>
              </a:r>
            </a:p>
          </p:txBody>
        </p:sp>
      </p:grpSp>
      <p:sp>
        <p:nvSpPr>
          <p:cNvPr id="33" name="Thought Bubble: Cloud 32">
            <a:extLst>
              <a:ext uri="{FF2B5EF4-FFF2-40B4-BE49-F238E27FC236}">
                <a16:creationId xmlns:a16="http://schemas.microsoft.com/office/drawing/2014/main" id="{1EA083B9-00DD-40AB-AC05-9B0F918C21F6}"/>
              </a:ext>
            </a:extLst>
          </p:cNvPr>
          <p:cNvSpPr/>
          <p:nvPr/>
        </p:nvSpPr>
        <p:spPr>
          <a:xfrm>
            <a:off x="8006891" y="2605320"/>
            <a:ext cx="3818920" cy="1670205"/>
          </a:xfrm>
          <a:prstGeom prst="cloudCallout">
            <a:avLst>
              <a:gd name="adj1" fmla="val -22587"/>
              <a:gd name="adj2" fmla="val 7733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1D0A194A-E75C-4A8E-BF5C-04270F689C39}"/>
              </a:ext>
            </a:extLst>
          </p:cNvPr>
          <p:cNvSpPr txBox="1"/>
          <p:nvPr/>
        </p:nvSpPr>
        <p:spPr>
          <a:xfrm>
            <a:off x="8685517" y="2816148"/>
            <a:ext cx="2931072" cy="1200329"/>
          </a:xfrm>
          <a:prstGeom prst="rect">
            <a:avLst/>
          </a:prstGeom>
          <a:noFill/>
        </p:spPr>
        <p:txBody>
          <a:bodyPr wrap="square" rtlCol="0">
            <a:spAutoFit/>
          </a:bodyPr>
          <a:lstStyle/>
          <a:p>
            <a:r>
              <a:rPr lang="en-GB" dirty="0">
                <a:solidFill>
                  <a:schemeClr val="bg1"/>
                </a:solidFill>
              </a:rPr>
              <a:t>You had to cover windows and doors so no light showed at night that could help</a:t>
            </a:r>
          </a:p>
          <a:p>
            <a:r>
              <a:rPr lang="en-GB" dirty="0">
                <a:solidFill>
                  <a:schemeClr val="bg1"/>
                </a:solidFill>
              </a:rPr>
              <a:t> guide enemy planes.   </a:t>
            </a:r>
          </a:p>
        </p:txBody>
      </p:sp>
      <p:grpSp>
        <p:nvGrpSpPr>
          <p:cNvPr id="8" name="Group 7">
            <a:extLst>
              <a:ext uri="{FF2B5EF4-FFF2-40B4-BE49-F238E27FC236}">
                <a16:creationId xmlns:a16="http://schemas.microsoft.com/office/drawing/2014/main" id="{B79EF834-8FB9-4684-A819-EC9F10931F3F}"/>
              </a:ext>
            </a:extLst>
          </p:cNvPr>
          <p:cNvGrpSpPr/>
          <p:nvPr/>
        </p:nvGrpSpPr>
        <p:grpSpPr>
          <a:xfrm>
            <a:off x="5281488" y="4544689"/>
            <a:ext cx="4722745" cy="1543477"/>
            <a:chOff x="4838761" y="3936021"/>
            <a:chExt cx="4722745" cy="1543477"/>
          </a:xfrm>
        </p:grpSpPr>
        <p:sp>
          <p:nvSpPr>
            <p:cNvPr id="31" name="Thought Bubble: Cloud 30">
              <a:extLst>
                <a:ext uri="{FF2B5EF4-FFF2-40B4-BE49-F238E27FC236}">
                  <a16:creationId xmlns:a16="http://schemas.microsoft.com/office/drawing/2014/main" id="{E6CD2293-E524-4AE7-A666-C06D33D9DB60}"/>
                </a:ext>
              </a:extLst>
            </p:cNvPr>
            <p:cNvSpPr/>
            <p:nvPr/>
          </p:nvSpPr>
          <p:spPr>
            <a:xfrm>
              <a:off x="4838761" y="3936021"/>
              <a:ext cx="4722745" cy="1543477"/>
            </a:xfrm>
            <a:prstGeom prst="cloudCallout">
              <a:avLst>
                <a:gd name="adj1" fmla="val -22068"/>
                <a:gd name="adj2" fmla="val 7961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A29EC60-4404-4B82-B71F-D2F357E09B9F}"/>
                </a:ext>
              </a:extLst>
            </p:cNvPr>
            <p:cNvSpPr txBox="1"/>
            <p:nvPr/>
          </p:nvSpPr>
          <p:spPr>
            <a:xfrm>
              <a:off x="5653273" y="4224915"/>
              <a:ext cx="3604062" cy="923330"/>
            </a:xfrm>
            <a:prstGeom prst="rect">
              <a:avLst/>
            </a:prstGeom>
            <a:noFill/>
          </p:spPr>
          <p:txBody>
            <a:bodyPr wrap="square" rtlCol="0">
              <a:spAutoFit/>
            </a:bodyPr>
            <a:lstStyle/>
            <a:p>
              <a:r>
                <a:rPr lang="en-GB" dirty="0">
                  <a:solidFill>
                    <a:schemeClr val="bg1"/>
                  </a:solidFill>
                </a:rPr>
                <a:t>Britain was known as the ‘Home Front’ because everyone helped fight the war in some way. </a:t>
              </a:r>
            </a:p>
          </p:txBody>
        </p:sp>
      </p:grpSp>
    </p:spTree>
    <p:extLst>
      <p:ext uri="{BB962C8B-B14F-4D97-AF65-F5344CB8AC3E}">
        <p14:creationId xmlns:p14="http://schemas.microsoft.com/office/powerpoint/2010/main" val="928242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Users\mlo2\AppData\Local\Microsoft\Windows\INetCache\Content.MSO\20ADCD09.tmp">
            <a:extLst>
              <a:ext uri="{FF2B5EF4-FFF2-40B4-BE49-F238E27FC236}">
                <a16:creationId xmlns:a16="http://schemas.microsoft.com/office/drawing/2014/main" id="{AA115A48-9A7C-4A32-A1B1-2F09BFB407F0}"/>
              </a:ext>
            </a:extLst>
          </p:cNvPr>
          <p:cNvPicPr/>
          <p:nvPr/>
        </p:nvPicPr>
        <p:blipFill rotWithShape="1">
          <a:blip r:embed="rId2">
            <a:extLst>
              <a:ext uri="{28A0092B-C50C-407E-A947-70E740481C1C}">
                <a14:useLocalDpi xmlns:a14="http://schemas.microsoft.com/office/drawing/2010/main" val="0"/>
              </a:ext>
            </a:extLst>
          </a:blip>
          <a:srcRect r="-1" b="50"/>
          <a:stretch/>
        </p:blipFill>
        <p:spPr bwMode="auto">
          <a:xfrm>
            <a:off x="3606662" y="3429000"/>
            <a:ext cx="3055595" cy="3623755"/>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18" name="Thought Bubble: Cloud 17">
            <a:extLst>
              <a:ext uri="{FF2B5EF4-FFF2-40B4-BE49-F238E27FC236}">
                <a16:creationId xmlns:a16="http://schemas.microsoft.com/office/drawing/2014/main" id="{C4A5DB42-CEC0-4B76-A28B-018824B130A6}"/>
              </a:ext>
            </a:extLst>
          </p:cNvPr>
          <p:cNvSpPr/>
          <p:nvPr/>
        </p:nvSpPr>
        <p:spPr>
          <a:xfrm>
            <a:off x="1439209" y="474813"/>
            <a:ext cx="3923929" cy="1692010"/>
          </a:xfrm>
          <a:prstGeom prst="cloudCallout">
            <a:avLst>
              <a:gd name="adj1" fmla="val 41688"/>
              <a:gd name="adj2" fmla="val 6569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2A24894-15C1-4BCE-AA17-ED7F311A6FA3}"/>
              </a:ext>
            </a:extLst>
          </p:cNvPr>
          <p:cNvSpPr/>
          <p:nvPr/>
        </p:nvSpPr>
        <p:spPr>
          <a:xfrm>
            <a:off x="1918840" y="925137"/>
            <a:ext cx="3689035" cy="757130"/>
          </a:xfrm>
          <a:prstGeom prst="rect">
            <a:avLst/>
          </a:prstGeom>
        </p:spPr>
        <p:txBody>
          <a:bodyPr wrap="square">
            <a:spAutoFit/>
          </a:bodyPr>
          <a:lstStyle/>
          <a:p>
            <a:pPr>
              <a:lnSpc>
                <a:spcPct val="90000"/>
              </a:lnSpc>
              <a:spcAft>
                <a:spcPts val="600"/>
              </a:spcAft>
            </a:pPr>
            <a:r>
              <a:rPr lang="en-US" sz="2400" dirty="0">
                <a:solidFill>
                  <a:schemeClr val="bg1"/>
                </a:solidFill>
              </a:rPr>
              <a:t> What countries were involved in the war?</a:t>
            </a:r>
          </a:p>
        </p:txBody>
      </p:sp>
      <p:sp>
        <p:nvSpPr>
          <p:cNvPr id="28" name="Thought Bubble: Cloud 27">
            <a:extLst>
              <a:ext uri="{FF2B5EF4-FFF2-40B4-BE49-F238E27FC236}">
                <a16:creationId xmlns:a16="http://schemas.microsoft.com/office/drawing/2014/main" id="{EFAC791E-B3FB-4383-BC7E-59692CB20FEB}"/>
              </a:ext>
            </a:extLst>
          </p:cNvPr>
          <p:cNvSpPr/>
          <p:nvPr/>
        </p:nvSpPr>
        <p:spPr>
          <a:xfrm>
            <a:off x="333635" y="2650291"/>
            <a:ext cx="3485444" cy="1662032"/>
          </a:xfrm>
          <a:prstGeom prst="cloudCallout">
            <a:avLst>
              <a:gd name="adj1" fmla="val 50668"/>
              <a:gd name="adj2" fmla="val 529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E2339253-B95C-4118-85AF-C56872598936}"/>
              </a:ext>
            </a:extLst>
          </p:cNvPr>
          <p:cNvSpPr txBox="1"/>
          <p:nvPr/>
        </p:nvSpPr>
        <p:spPr>
          <a:xfrm>
            <a:off x="748373" y="3075568"/>
            <a:ext cx="3485444" cy="1056575"/>
          </a:xfrm>
          <a:prstGeom prst="rect">
            <a:avLst/>
          </a:prstGeom>
          <a:noFill/>
        </p:spPr>
        <p:txBody>
          <a:bodyPr wrap="square" rtlCol="0">
            <a:spAutoFit/>
          </a:bodyPr>
          <a:lstStyle/>
          <a:p>
            <a:r>
              <a:rPr lang="en-GB" sz="2400" dirty="0">
                <a:solidFill>
                  <a:schemeClr val="bg1"/>
                </a:solidFill>
              </a:rPr>
              <a:t>What led to the start </a:t>
            </a:r>
          </a:p>
          <a:p>
            <a:r>
              <a:rPr lang="en-GB" sz="2400" dirty="0">
                <a:solidFill>
                  <a:schemeClr val="bg1"/>
                </a:solidFill>
              </a:rPr>
              <a:t>of World War 2?</a:t>
            </a:r>
          </a:p>
        </p:txBody>
      </p:sp>
      <p:grpSp>
        <p:nvGrpSpPr>
          <p:cNvPr id="30" name="Group 29">
            <a:extLst>
              <a:ext uri="{FF2B5EF4-FFF2-40B4-BE49-F238E27FC236}">
                <a16:creationId xmlns:a16="http://schemas.microsoft.com/office/drawing/2014/main" id="{4D95B84D-3867-47E3-A75A-72D2648A370D}"/>
              </a:ext>
            </a:extLst>
          </p:cNvPr>
          <p:cNvGrpSpPr/>
          <p:nvPr/>
        </p:nvGrpSpPr>
        <p:grpSpPr>
          <a:xfrm>
            <a:off x="6506417" y="392679"/>
            <a:ext cx="5320769" cy="3278988"/>
            <a:chOff x="6242980" y="480513"/>
            <a:chExt cx="5320769" cy="3356343"/>
          </a:xfrm>
        </p:grpSpPr>
        <p:sp>
          <p:nvSpPr>
            <p:cNvPr id="31" name="Speech Bubble: Rectangle with Corners Rounded 30">
              <a:extLst>
                <a:ext uri="{FF2B5EF4-FFF2-40B4-BE49-F238E27FC236}">
                  <a16:creationId xmlns:a16="http://schemas.microsoft.com/office/drawing/2014/main" id="{68ACBFF3-028E-4943-B4EA-E445BDD4FD2A}"/>
                </a:ext>
              </a:extLst>
            </p:cNvPr>
            <p:cNvSpPr/>
            <p:nvPr/>
          </p:nvSpPr>
          <p:spPr>
            <a:xfrm>
              <a:off x="6242980" y="480513"/>
              <a:ext cx="5320769" cy="3336960"/>
            </a:xfrm>
            <a:prstGeom prst="wedgeRoundRectCallout">
              <a:avLst>
                <a:gd name="adj1" fmla="val -45840"/>
                <a:gd name="adj2" fmla="val 73468"/>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22646AC-5A95-4968-9ABA-0BF971F5A5BA}"/>
                </a:ext>
              </a:extLst>
            </p:cNvPr>
            <p:cNvSpPr/>
            <p:nvPr/>
          </p:nvSpPr>
          <p:spPr>
            <a:xfrm>
              <a:off x="6506284" y="605072"/>
              <a:ext cx="5057465" cy="3231784"/>
            </a:xfrm>
            <a:prstGeom prst="rect">
              <a:avLst/>
            </a:prstGeom>
          </p:spPr>
          <p:txBody>
            <a:bodyPr wrap="square">
              <a:spAutoFit/>
            </a:bodyPr>
            <a:lstStyle/>
            <a:p>
              <a:r>
                <a:rPr lang="en-GB" sz="2000" dirty="0">
                  <a:solidFill>
                    <a:schemeClr val="bg1"/>
                  </a:solidFill>
                </a:rPr>
                <a:t>There were two main sides in WW2 – </a:t>
              </a:r>
            </a:p>
            <a:p>
              <a:r>
                <a:rPr lang="en-GB" sz="2000" dirty="0">
                  <a:solidFill>
                    <a:schemeClr val="bg1"/>
                  </a:solidFill>
                </a:rPr>
                <a:t>the </a:t>
              </a:r>
              <a:r>
                <a:rPr lang="en-GB" sz="2000" b="1" dirty="0">
                  <a:solidFill>
                    <a:schemeClr val="bg1"/>
                  </a:solidFill>
                </a:rPr>
                <a:t>Axis Powers</a:t>
              </a:r>
              <a:r>
                <a:rPr lang="en-GB" sz="2000" dirty="0">
                  <a:solidFill>
                    <a:schemeClr val="bg1"/>
                  </a:solidFill>
                </a:rPr>
                <a:t> and the </a:t>
              </a:r>
              <a:r>
                <a:rPr lang="en-GB" sz="2000" b="1" dirty="0">
                  <a:solidFill>
                    <a:schemeClr val="bg1"/>
                  </a:solidFill>
                </a:rPr>
                <a:t>Allied powers</a:t>
              </a:r>
              <a:r>
                <a:rPr lang="en-GB" sz="2000" dirty="0">
                  <a:solidFill>
                    <a:schemeClr val="bg1"/>
                  </a:solidFill>
                </a:rPr>
                <a:t>. </a:t>
              </a:r>
            </a:p>
            <a:p>
              <a:pPr>
                <a:spcBef>
                  <a:spcPts val="600"/>
                </a:spcBef>
              </a:pPr>
              <a:r>
                <a:rPr lang="en-GB" sz="2000" dirty="0">
                  <a:solidFill>
                    <a:schemeClr val="bg1"/>
                  </a:solidFill>
                </a:rPr>
                <a:t>The main Axis Powers were </a:t>
              </a:r>
              <a:r>
                <a:rPr lang="en-GB" sz="2000" b="1" dirty="0">
                  <a:solidFill>
                    <a:schemeClr val="bg1"/>
                  </a:solidFill>
                </a:rPr>
                <a:t>Germany, Italy, and Japan. </a:t>
              </a:r>
              <a:r>
                <a:rPr lang="en-GB" sz="2000" dirty="0">
                  <a:solidFill>
                    <a:schemeClr val="bg1"/>
                  </a:solidFill>
                </a:rPr>
                <a:t>They wanted to become more powerful.  </a:t>
              </a:r>
            </a:p>
            <a:p>
              <a:pPr>
                <a:spcBef>
                  <a:spcPts val="600"/>
                </a:spcBef>
              </a:pPr>
              <a:r>
                <a:rPr lang="en-GB" sz="2000" dirty="0">
                  <a:solidFill>
                    <a:schemeClr val="bg1"/>
                  </a:solidFill>
                </a:rPr>
                <a:t>The major Allied Powers were: </a:t>
              </a:r>
              <a:r>
                <a:rPr lang="en-GB" sz="2000" b="1" dirty="0">
                  <a:solidFill>
                    <a:schemeClr val="bg1"/>
                  </a:solidFill>
                </a:rPr>
                <a:t>Britain, France, Russia and the United States.</a:t>
              </a:r>
              <a:r>
                <a:rPr lang="en-GB" sz="2000" dirty="0">
                  <a:solidFill>
                    <a:schemeClr val="bg1"/>
                  </a:solidFill>
                </a:rPr>
                <a:t> They joined together to form a stronger defence against attacks by the Axis Powers. </a:t>
              </a:r>
            </a:p>
          </p:txBody>
        </p:sp>
      </p:grpSp>
      <p:grpSp>
        <p:nvGrpSpPr>
          <p:cNvPr id="34" name="Group 33">
            <a:extLst>
              <a:ext uri="{FF2B5EF4-FFF2-40B4-BE49-F238E27FC236}">
                <a16:creationId xmlns:a16="http://schemas.microsoft.com/office/drawing/2014/main" id="{A05DAB7D-D2DB-46BC-86B6-89B437E01FF4}"/>
              </a:ext>
            </a:extLst>
          </p:cNvPr>
          <p:cNvGrpSpPr/>
          <p:nvPr/>
        </p:nvGrpSpPr>
        <p:grpSpPr>
          <a:xfrm>
            <a:off x="6183344" y="2258499"/>
            <a:ext cx="6473318" cy="3886807"/>
            <a:chOff x="6506284" y="453666"/>
            <a:chExt cx="5057465" cy="4164601"/>
          </a:xfrm>
        </p:grpSpPr>
        <p:sp>
          <p:nvSpPr>
            <p:cNvPr id="36" name="Speech Bubble: Rectangle with Corners Rounded 35">
              <a:extLst>
                <a:ext uri="{FF2B5EF4-FFF2-40B4-BE49-F238E27FC236}">
                  <a16:creationId xmlns:a16="http://schemas.microsoft.com/office/drawing/2014/main" id="{ECC202FB-8C39-4FB8-A186-1C4E241FEF06}"/>
                </a:ext>
              </a:extLst>
            </p:cNvPr>
            <p:cNvSpPr/>
            <p:nvPr/>
          </p:nvSpPr>
          <p:spPr>
            <a:xfrm>
              <a:off x="7262866" y="2830207"/>
              <a:ext cx="3723949" cy="1788060"/>
            </a:xfrm>
            <a:prstGeom prst="wedgeRoundRectCallout">
              <a:avLst>
                <a:gd name="adj1" fmla="val -64946"/>
                <a:gd name="adj2" fmla="val 4108"/>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CEFDBE2B-17F2-462C-9706-1049C28A536A}"/>
                </a:ext>
              </a:extLst>
            </p:cNvPr>
            <p:cNvSpPr/>
            <p:nvPr/>
          </p:nvSpPr>
          <p:spPr>
            <a:xfrm>
              <a:off x="6506284" y="453666"/>
              <a:ext cx="5057465" cy="395729"/>
            </a:xfrm>
            <a:prstGeom prst="rect">
              <a:avLst/>
            </a:prstGeom>
          </p:spPr>
          <p:txBody>
            <a:bodyPr wrap="square">
              <a:spAutoFit/>
            </a:bodyPr>
            <a:lstStyle/>
            <a:p>
              <a:endParaRPr lang="en-GB" dirty="0">
                <a:solidFill>
                  <a:schemeClr val="bg1"/>
                </a:solidFill>
              </a:endParaRPr>
            </a:p>
          </p:txBody>
        </p:sp>
      </p:grpSp>
      <p:sp>
        <p:nvSpPr>
          <p:cNvPr id="35" name="Rectangle 34">
            <a:extLst>
              <a:ext uri="{FF2B5EF4-FFF2-40B4-BE49-F238E27FC236}">
                <a16:creationId xmlns:a16="http://schemas.microsoft.com/office/drawing/2014/main" id="{85427D25-374F-4908-9AAB-311AD2ADA58F}"/>
              </a:ext>
            </a:extLst>
          </p:cNvPr>
          <p:cNvSpPr/>
          <p:nvPr/>
        </p:nvSpPr>
        <p:spPr>
          <a:xfrm>
            <a:off x="7432454" y="4646663"/>
            <a:ext cx="4321896" cy="1323439"/>
          </a:xfrm>
          <a:prstGeom prst="rect">
            <a:avLst/>
          </a:prstGeom>
        </p:spPr>
        <p:txBody>
          <a:bodyPr wrap="square">
            <a:spAutoFit/>
          </a:bodyPr>
          <a:lstStyle/>
          <a:p>
            <a:r>
              <a:rPr lang="en-GB" sz="2000" dirty="0">
                <a:solidFill>
                  <a:schemeClr val="bg1"/>
                </a:solidFill>
                <a:latin typeface="Calibri" panose="020F0502020204030204" pitchFamily="34" charset="0"/>
                <a:cs typeface="Calibri" panose="020F0502020204030204" pitchFamily="34" charset="0"/>
              </a:rPr>
              <a:t>A variety of different factors led to World War 2, but the main event that sparked it all was </a:t>
            </a:r>
            <a:r>
              <a:rPr lang="en-GB" sz="2000" b="1" dirty="0">
                <a:solidFill>
                  <a:schemeClr val="bg1"/>
                </a:solidFill>
                <a:latin typeface="Calibri" panose="020F0502020204030204" pitchFamily="34" charset="0"/>
                <a:cs typeface="Calibri" panose="020F0502020204030204" pitchFamily="34" charset="0"/>
              </a:rPr>
              <a:t>Germany's invasion of Poland</a:t>
            </a:r>
            <a:r>
              <a:rPr lang="en-GB" sz="2000" dirty="0">
                <a:solidFill>
                  <a:schemeClr val="bg1"/>
                </a:solidFill>
                <a:latin typeface="Calibri" panose="020F0502020204030204" pitchFamily="34" charset="0"/>
                <a:cs typeface="Calibri" panose="020F0502020204030204" pitchFamily="34" charset="0"/>
              </a:rPr>
              <a:t> in September 1939. </a:t>
            </a:r>
            <a:endParaRPr lang="en-GB"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54983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35B6CB-2C43-4A02-BE1E-1566825CC0BF}"/>
              </a:ext>
            </a:extLst>
          </p:cNvPr>
          <p:cNvSpPr txBox="1"/>
          <p:nvPr/>
        </p:nvSpPr>
        <p:spPr>
          <a:xfrm>
            <a:off x="768643" y="671805"/>
            <a:ext cx="9440214" cy="523220"/>
          </a:xfrm>
          <a:prstGeom prst="rect">
            <a:avLst/>
          </a:prstGeom>
          <a:noFill/>
        </p:spPr>
        <p:txBody>
          <a:bodyPr wrap="square" rtlCol="0">
            <a:spAutoFit/>
          </a:bodyPr>
          <a:lstStyle/>
          <a:p>
            <a:r>
              <a:rPr lang="en-GB" sz="2800" dirty="0">
                <a:solidFill>
                  <a:schemeClr val="bg1"/>
                </a:solidFill>
              </a:rPr>
              <a:t>Some important events in World War II</a:t>
            </a:r>
          </a:p>
        </p:txBody>
      </p:sp>
      <p:grpSp>
        <p:nvGrpSpPr>
          <p:cNvPr id="8" name="Group 7">
            <a:extLst>
              <a:ext uri="{FF2B5EF4-FFF2-40B4-BE49-F238E27FC236}">
                <a16:creationId xmlns:a16="http://schemas.microsoft.com/office/drawing/2014/main" id="{1E6CCD19-5907-40C0-96C8-14E15C72B9A4}"/>
              </a:ext>
            </a:extLst>
          </p:cNvPr>
          <p:cNvGrpSpPr/>
          <p:nvPr/>
        </p:nvGrpSpPr>
        <p:grpSpPr>
          <a:xfrm>
            <a:off x="532902" y="1364426"/>
            <a:ext cx="10975524" cy="4534194"/>
            <a:chOff x="1013088" y="2187030"/>
            <a:chExt cx="10319913" cy="4534194"/>
          </a:xfrm>
        </p:grpSpPr>
        <p:grpSp>
          <p:nvGrpSpPr>
            <p:cNvPr id="6" name="Group 5">
              <a:extLst>
                <a:ext uri="{FF2B5EF4-FFF2-40B4-BE49-F238E27FC236}">
                  <a16:creationId xmlns:a16="http://schemas.microsoft.com/office/drawing/2014/main" id="{2E0069D4-1E7A-49BD-9517-8CCD7E5ACCAB}"/>
                </a:ext>
              </a:extLst>
            </p:cNvPr>
            <p:cNvGrpSpPr/>
            <p:nvPr/>
          </p:nvGrpSpPr>
          <p:grpSpPr>
            <a:xfrm>
              <a:off x="1013088" y="2187030"/>
              <a:ext cx="10281276" cy="1082873"/>
              <a:chOff x="1013088" y="2187030"/>
              <a:chExt cx="10281276" cy="1082873"/>
            </a:xfrm>
          </p:grpSpPr>
          <p:sp>
            <p:nvSpPr>
              <p:cNvPr id="11" name="Rectangle 10">
                <a:extLst>
                  <a:ext uri="{FF2B5EF4-FFF2-40B4-BE49-F238E27FC236}">
                    <a16:creationId xmlns:a16="http://schemas.microsoft.com/office/drawing/2014/main" id="{BBAA8D7D-4E64-45BA-9EBD-73D3249C0310}"/>
                  </a:ext>
                </a:extLst>
              </p:cNvPr>
              <p:cNvSpPr/>
              <p:nvPr/>
            </p:nvSpPr>
            <p:spPr>
              <a:xfrm>
                <a:off x="1013088" y="2187030"/>
                <a:ext cx="10281276" cy="4998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1 September 1939    Germany invades Poland and World War II begins</a:t>
                </a:r>
                <a:r>
                  <a:rPr lang="en-US" dirty="0">
                    <a:solidFill>
                      <a:srgbClr val="FFFFFF"/>
                    </a:solidFill>
                  </a:rPr>
                  <a:t>.</a:t>
                </a:r>
                <a:endParaRPr lang="en-GB" dirty="0"/>
              </a:p>
            </p:txBody>
          </p:sp>
          <p:sp>
            <p:nvSpPr>
              <p:cNvPr id="17" name="Rectangle 16">
                <a:extLst>
                  <a:ext uri="{FF2B5EF4-FFF2-40B4-BE49-F238E27FC236}">
                    <a16:creationId xmlns:a16="http://schemas.microsoft.com/office/drawing/2014/main" id="{D3A9FCA3-A28A-43FC-8E3C-422EBCD9612F}"/>
                  </a:ext>
                </a:extLst>
              </p:cNvPr>
              <p:cNvSpPr/>
              <p:nvPr/>
            </p:nvSpPr>
            <p:spPr>
              <a:xfrm>
                <a:off x="1013088" y="2770057"/>
                <a:ext cx="10281276" cy="4998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 </a:t>
                </a:r>
                <a:endParaRPr lang="en-GB" dirty="0"/>
              </a:p>
            </p:txBody>
          </p:sp>
        </p:grpSp>
        <p:grpSp>
          <p:nvGrpSpPr>
            <p:cNvPr id="21" name="Group 20">
              <a:extLst>
                <a:ext uri="{FF2B5EF4-FFF2-40B4-BE49-F238E27FC236}">
                  <a16:creationId xmlns:a16="http://schemas.microsoft.com/office/drawing/2014/main" id="{E4DE69FD-A411-4B5B-AA0F-0E6E2E97D3BC}"/>
                </a:ext>
              </a:extLst>
            </p:cNvPr>
            <p:cNvGrpSpPr/>
            <p:nvPr/>
          </p:nvGrpSpPr>
          <p:grpSpPr>
            <a:xfrm>
              <a:off x="1025967" y="3349581"/>
              <a:ext cx="10281276" cy="1082262"/>
              <a:chOff x="1013088" y="2215166"/>
              <a:chExt cx="10281276" cy="1082262"/>
            </a:xfrm>
          </p:grpSpPr>
          <p:sp>
            <p:nvSpPr>
              <p:cNvPr id="22" name="Rectangle 21">
                <a:extLst>
                  <a:ext uri="{FF2B5EF4-FFF2-40B4-BE49-F238E27FC236}">
                    <a16:creationId xmlns:a16="http://schemas.microsoft.com/office/drawing/2014/main" id="{6CC595DF-393E-4399-AAF4-ADD6CABF8CCF}"/>
                  </a:ext>
                </a:extLst>
              </p:cNvPr>
              <p:cNvSpPr/>
              <p:nvPr/>
            </p:nvSpPr>
            <p:spPr>
              <a:xfrm>
                <a:off x="1013088" y="2215166"/>
                <a:ext cx="10281276" cy="4998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4" name="Rectangle 23">
                <a:extLst>
                  <a:ext uri="{FF2B5EF4-FFF2-40B4-BE49-F238E27FC236}">
                    <a16:creationId xmlns:a16="http://schemas.microsoft.com/office/drawing/2014/main" id="{B8D32705-BB46-4044-8213-FFD8DD13F206}"/>
                  </a:ext>
                </a:extLst>
              </p:cNvPr>
              <p:cNvSpPr/>
              <p:nvPr/>
            </p:nvSpPr>
            <p:spPr>
              <a:xfrm>
                <a:off x="1013088" y="2797582"/>
                <a:ext cx="10281276" cy="4998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grpSp>
          <p:nvGrpSpPr>
            <p:cNvPr id="26" name="Group 25">
              <a:extLst>
                <a:ext uri="{FF2B5EF4-FFF2-40B4-BE49-F238E27FC236}">
                  <a16:creationId xmlns:a16="http://schemas.microsoft.com/office/drawing/2014/main" id="{E5D7FD88-6A3D-4C01-888E-DEE2EC89436C}"/>
                </a:ext>
              </a:extLst>
            </p:cNvPr>
            <p:cNvGrpSpPr/>
            <p:nvPr/>
          </p:nvGrpSpPr>
          <p:grpSpPr>
            <a:xfrm>
              <a:off x="1038846" y="4497194"/>
              <a:ext cx="10281276" cy="1068805"/>
              <a:chOff x="1013088" y="2215166"/>
              <a:chExt cx="10281276" cy="1068805"/>
            </a:xfrm>
          </p:grpSpPr>
          <p:sp>
            <p:nvSpPr>
              <p:cNvPr id="27" name="Rectangle 26">
                <a:extLst>
                  <a:ext uri="{FF2B5EF4-FFF2-40B4-BE49-F238E27FC236}">
                    <a16:creationId xmlns:a16="http://schemas.microsoft.com/office/drawing/2014/main" id="{D2B370A8-10BE-4D12-A606-D21BD7BF9BBB}"/>
                  </a:ext>
                </a:extLst>
              </p:cNvPr>
              <p:cNvSpPr/>
              <p:nvPr/>
            </p:nvSpPr>
            <p:spPr>
              <a:xfrm>
                <a:off x="1013088" y="2215166"/>
                <a:ext cx="10281276" cy="4998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9" name="Rectangle 28">
                <a:extLst>
                  <a:ext uri="{FF2B5EF4-FFF2-40B4-BE49-F238E27FC236}">
                    <a16:creationId xmlns:a16="http://schemas.microsoft.com/office/drawing/2014/main" id="{FC57A33D-CE59-4FC7-9F98-56A6DF1D0A5B}"/>
                  </a:ext>
                </a:extLst>
              </p:cNvPr>
              <p:cNvSpPr/>
              <p:nvPr/>
            </p:nvSpPr>
            <p:spPr>
              <a:xfrm>
                <a:off x="1013088" y="2784125"/>
                <a:ext cx="10281276" cy="4998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sp>
          <p:nvSpPr>
            <p:cNvPr id="32" name="Rectangle 31">
              <a:extLst>
                <a:ext uri="{FF2B5EF4-FFF2-40B4-BE49-F238E27FC236}">
                  <a16:creationId xmlns:a16="http://schemas.microsoft.com/office/drawing/2014/main" id="{9E0AB9DE-2D61-4985-B01A-F65DDD270123}"/>
                </a:ext>
              </a:extLst>
            </p:cNvPr>
            <p:cNvSpPr/>
            <p:nvPr/>
          </p:nvSpPr>
          <p:spPr>
            <a:xfrm>
              <a:off x="1051725" y="5630535"/>
              <a:ext cx="10281276" cy="49984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1"/>
                </a:solidFill>
              </a:endParaRPr>
            </a:p>
          </p:txBody>
        </p:sp>
        <p:sp>
          <p:nvSpPr>
            <p:cNvPr id="28" name="Rectangle 27">
              <a:extLst>
                <a:ext uri="{FF2B5EF4-FFF2-40B4-BE49-F238E27FC236}">
                  <a16:creationId xmlns:a16="http://schemas.microsoft.com/office/drawing/2014/main" id="{AA1F77A2-3249-49D7-AF9C-085177340E3C}"/>
                </a:ext>
              </a:extLst>
            </p:cNvPr>
            <p:cNvSpPr/>
            <p:nvPr/>
          </p:nvSpPr>
          <p:spPr>
            <a:xfrm>
              <a:off x="1051725" y="6221378"/>
              <a:ext cx="10281276" cy="49984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1"/>
                </a:solidFill>
              </a:endParaRPr>
            </a:p>
          </p:txBody>
        </p:sp>
      </p:grpSp>
      <p:sp>
        <p:nvSpPr>
          <p:cNvPr id="36" name="Rectangle 35">
            <a:extLst>
              <a:ext uri="{FF2B5EF4-FFF2-40B4-BE49-F238E27FC236}">
                <a16:creationId xmlns:a16="http://schemas.microsoft.com/office/drawing/2014/main" id="{AAFE9E37-08C5-4BBF-A4EA-1C37E7BFCB58}"/>
              </a:ext>
            </a:extLst>
          </p:cNvPr>
          <p:cNvSpPr/>
          <p:nvPr/>
        </p:nvSpPr>
        <p:spPr>
          <a:xfrm>
            <a:off x="560296" y="2019795"/>
            <a:ext cx="8534460" cy="369332"/>
          </a:xfrm>
          <a:prstGeom prst="rect">
            <a:avLst/>
          </a:prstGeom>
        </p:spPr>
        <p:txBody>
          <a:bodyPr wrap="square">
            <a:spAutoFit/>
          </a:bodyPr>
          <a:lstStyle/>
          <a:p>
            <a:r>
              <a:rPr lang="en-US" b="1" dirty="0"/>
              <a:t>       3 September 1939    France and Great Britain declare war on Germany.</a:t>
            </a:r>
            <a:endParaRPr lang="en-GB" dirty="0"/>
          </a:p>
        </p:txBody>
      </p:sp>
      <p:sp>
        <p:nvSpPr>
          <p:cNvPr id="37" name="Rectangle 36">
            <a:extLst>
              <a:ext uri="{FF2B5EF4-FFF2-40B4-BE49-F238E27FC236}">
                <a16:creationId xmlns:a16="http://schemas.microsoft.com/office/drawing/2014/main" id="{CF2C12C0-7262-4E2B-A5D1-A085523F5407}"/>
              </a:ext>
            </a:extLst>
          </p:cNvPr>
          <p:cNvSpPr/>
          <p:nvPr/>
        </p:nvSpPr>
        <p:spPr>
          <a:xfrm>
            <a:off x="560355" y="2624572"/>
            <a:ext cx="9888131" cy="646331"/>
          </a:xfrm>
          <a:prstGeom prst="rect">
            <a:avLst/>
          </a:prstGeom>
          <a:ln>
            <a:noFill/>
          </a:ln>
        </p:spPr>
        <p:txBody>
          <a:bodyPr wrap="square">
            <a:spAutoFit/>
          </a:bodyPr>
          <a:lstStyle/>
          <a:p>
            <a:r>
              <a:rPr lang="en-US" b="1" dirty="0"/>
              <a:t>        May to June 1940    Germany takes over much of Western Europe.</a:t>
            </a:r>
            <a:br>
              <a:rPr lang="en-US" b="1" dirty="0"/>
            </a:br>
            <a:endParaRPr lang="en-GB" dirty="0"/>
          </a:p>
        </p:txBody>
      </p:sp>
      <p:sp>
        <p:nvSpPr>
          <p:cNvPr id="38" name="Rectangle 37">
            <a:extLst>
              <a:ext uri="{FF2B5EF4-FFF2-40B4-BE49-F238E27FC236}">
                <a16:creationId xmlns:a16="http://schemas.microsoft.com/office/drawing/2014/main" id="{89530406-3E88-4AF3-8EF4-6BBB54A52B5B}"/>
              </a:ext>
            </a:extLst>
          </p:cNvPr>
          <p:cNvSpPr/>
          <p:nvPr/>
        </p:nvSpPr>
        <p:spPr>
          <a:xfrm>
            <a:off x="1131218" y="3204096"/>
            <a:ext cx="9126349" cy="369332"/>
          </a:xfrm>
          <a:prstGeom prst="rect">
            <a:avLst/>
          </a:prstGeom>
        </p:spPr>
        <p:txBody>
          <a:bodyPr wrap="square">
            <a:spAutoFit/>
          </a:bodyPr>
          <a:lstStyle/>
          <a:p>
            <a:r>
              <a:rPr lang="en-US" b="1" dirty="0"/>
              <a:t>      30 May 1940    Winston Churchill becomes leader of the British government.</a:t>
            </a:r>
            <a:endParaRPr lang="en-GB" dirty="0"/>
          </a:p>
        </p:txBody>
      </p:sp>
      <p:sp>
        <p:nvSpPr>
          <p:cNvPr id="39" name="Rectangle 38">
            <a:extLst>
              <a:ext uri="{FF2B5EF4-FFF2-40B4-BE49-F238E27FC236}">
                <a16:creationId xmlns:a16="http://schemas.microsoft.com/office/drawing/2014/main" id="{5190BE7D-CA4F-4685-9AA5-79774B3A6FEB}"/>
              </a:ext>
            </a:extLst>
          </p:cNvPr>
          <p:cNvSpPr/>
          <p:nvPr/>
        </p:nvSpPr>
        <p:spPr>
          <a:xfrm>
            <a:off x="1017170" y="3786252"/>
            <a:ext cx="7592575" cy="646331"/>
          </a:xfrm>
          <a:prstGeom prst="rect">
            <a:avLst/>
          </a:prstGeom>
        </p:spPr>
        <p:txBody>
          <a:bodyPr wrap="square">
            <a:spAutoFit/>
          </a:bodyPr>
          <a:lstStyle/>
          <a:p>
            <a:r>
              <a:rPr lang="en-US" b="1" dirty="0"/>
              <a:t>        10 June 1940    Italy enters the war as a member of the Axis Powers.</a:t>
            </a:r>
            <a:br>
              <a:rPr lang="en-US" b="1" dirty="0"/>
            </a:br>
            <a:endParaRPr lang="en-GB" dirty="0"/>
          </a:p>
        </p:txBody>
      </p:sp>
      <p:sp>
        <p:nvSpPr>
          <p:cNvPr id="41" name="Rectangle 40">
            <a:extLst>
              <a:ext uri="{FF2B5EF4-FFF2-40B4-BE49-F238E27FC236}">
                <a16:creationId xmlns:a16="http://schemas.microsoft.com/office/drawing/2014/main" id="{2F590A76-EDEB-4E06-8787-85C0ED546057}"/>
              </a:ext>
            </a:extLst>
          </p:cNvPr>
          <p:cNvSpPr/>
          <p:nvPr/>
        </p:nvSpPr>
        <p:spPr>
          <a:xfrm>
            <a:off x="454343" y="4346084"/>
            <a:ext cx="11040756" cy="369332"/>
          </a:xfrm>
          <a:prstGeom prst="rect">
            <a:avLst/>
          </a:prstGeom>
        </p:spPr>
        <p:txBody>
          <a:bodyPr wrap="square">
            <a:spAutoFit/>
          </a:bodyPr>
          <a:lstStyle/>
          <a:p>
            <a:r>
              <a:rPr lang="en-US" b="1" dirty="0"/>
              <a:t>      July – October 1940    Germany launches air attacks on Great Britain, known as the Battle of Britain</a:t>
            </a:r>
            <a:r>
              <a:rPr lang="en-US" dirty="0">
                <a:solidFill>
                  <a:srgbClr val="FFFFFF"/>
                </a:solidFill>
              </a:rPr>
              <a:t>.</a:t>
            </a:r>
            <a:endParaRPr lang="en-GB" dirty="0"/>
          </a:p>
        </p:txBody>
      </p:sp>
      <p:sp>
        <p:nvSpPr>
          <p:cNvPr id="43" name="Rectangle 42">
            <a:extLst>
              <a:ext uri="{FF2B5EF4-FFF2-40B4-BE49-F238E27FC236}">
                <a16:creationId xmlns:a16="http://schemas.microsoft.com/office/drawing/2014/main" id="{3761E0FB-5E93-4836-A7D5-CF6455647DD5}"/>
              </a:ext>
            </a:extLst>
          </p:cNvPr>
          <p:cNvSpPr/>
          <p:nvPr/>
        </p:nvSpPr>
        <p:spPr>
          <a:xfrm>
            <a:off x="1357655" y="5449750"/>
            <a:ext cx="9104899" cy="369332"/>
          </a:xfrm>
          <a:prstGeom prst="rect">
            <a:avLst/>
          </a:prstGeom>
        </p:spPr>
        <p:txBody>
          <a:bodyPr wrap="none">
            <a:spAutoFit/>
          </a:bodyPr>
          <a:lstStyle/>
          <a:p>
            <a:r>
              <a:rPr lang="en-GB" b="1" dirty="0">
                <a:solidFill>
                  <a:srgbClr val="000000"/>
                </a:solidFill>
                <a:ea typeface="Times New Roman" panose="02020603050405020304" pitchFamily="18" charset="0"/>
              </a:rPr>
              <a:t>   May 7 1945</a:t>
            </a:r>
            <a:r>
              <a:rPr lang="en-GB" dirty="0">
                <a:solidFill>
                  <a:srgbClr val="000000"/>
                </a:solidFill>
                <a:ea typeface="Times New Roman" panose="02020603050405020304" pitchFamily="18" charset="0"/>
              </a:rPr>
              <a:t> </a:t>
            </a:r>
            <a:r>
              <a:rPr lang="en-GB" b="1" dirty="0">
                <a:solidFill>
                  <a:srgbClr val="000000"/>
                </a:solidFill>
                <a:ea typeface="Times New Roman" panose="02020603050405020304" pitchFamily="18" charset="0"/>
              </a:rPr>
              <a:t>   Germany surrenders to the Allies and VE day is celebrated across Europe</a:t>
            </a:r>
            <a:r>
              <a:rPr lang="en-GB" dirty="0">
                <a:solidFill>
                  <a:srgbClr val="000000"/>
                </a:solidFill>
                <a:latin typeface="Arial" panose="020B0604020202020204" pitchFamily="34" charset="0"/>
                <a:ea typeface="Times New Roman" panose="02020603050405020304" pitchFamily="18" charset="0"/>
              </a:rPr>
              <a:t>.</a:t>
            </a:r>
            <a:endParaRPr lang="en-GB" dirty="0"/>
          </a:p>
        </p:txBody>
      </p:sp>
      <p:sp>
        <p:nvSpPr>
          <p:cNvPr id="2" name="TextBox 1">
            <a:extLst>
              <a:ext uri="{FF2B5EF4-FFF2-40B4-BE49-F238E27FC236}">
                <a16:creationId xmlns:a16="http://schemas.microsoft.com/office/drawing/2014/main" id="{75B69418-7EA1-437E-8CDA-16D432E0B15A}"/>
              </a:ext>
            </a:extLst>
          </p:cNvPr>
          <p:cNvSpPr txBox="1"/>
          <p:nvPr/>
        </p:nvSpPr>
        <p:spPr>
          <a:xfrm>
            <a:off x="1132645" y="4902522"/>
            <a:ext cx="10499429" cy="369332"/>
          </a:xfrm>
          <a:prstGeom prst="rect">
            <a:avLst/>
          </a:prstGeom>
          <a:noFill/>
        </p:spPr>
        <p:txBody>
          <a:bodyPr wrap="square" rtlCol="0">
            <a:spAutoFit/>
          </a:bodyPr>
          <a:lstStyle/>
          <a:p>
            <a:r>
              <a:rPr lang="en-GB" b="1" dirty="0"/>
              <a:t>     6 June  1944     The D-Day landings by Allied forces on Normandy beaches are a turning point in the war</a:t>
            </a:r>
            <a:endParaRPr lang="en-GB" dirty="0"/>
          </a:p>
        </p:txBody>
      </p:sp>
      <p:pic>
        <p:nvPicPr>
          <p:cNvPr id="44" name="Picture 43" descr="C:\Users\mlo2\AppData\Local\Microsoft\Windows\INetCache\Content.MSO\20ADCD09.tmp">
            <a:extLst>
              <a:ext uri="{FF2B5EF4-FFF2-40B4-BE49-F238E27FC236}">
                <a16:creationId xmlns:a16="http://schemas.microsoft.com/office/drawing/2014/main" id="{4A89C6D8-8D46-4C71-88C3-B3B6FBBCE2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8222457" y="519277"/>
            <a:ext cx="2679687" cy="2674905"/>
          </a:xfrm>
          <a:prstGeom prst="rect">
            <a:avLst/>
          </a:prstGeom>
          <a:noFill/>
          <a:ln>
            <a:noFill/>
          </a:ln>
        </p:spPr>
      </p:pic>
    </p:spTree>
    <p:extLst>
      <p:ext uri="{BB962C8B-B14F-4D97-AF65-F5344CB8AC3E}">
        <p14:creationId xmlns:p14="http://schemas.microsoft.com/office/powerpoint/2010/main" val="197131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1" grpId="0"/>
      <p:bldP spid="4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C:\Users\mlo2\AppData\Local\Microsoft\Windows\INetCache\Content.MSO\20ADCD09.tmp">
            <a:extLst>
              <a:ext uri="{FF2B5EF4-FFF2-40B4-BE49-F238E27FC236}">
                <a16:creationId xmlns:a16="http://schemas.microsoft.com/office/drawing/2014/main" id="{2078E5A0-EC55-436D-98CE-573371907A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6551" y="585930"/>
            <a:ext cx="2885854" cy="3198272"/>
          </a:xfrm>
          <a:prstGeom prst="rect">
            <a:avLst/>
          </a:prstGeom>
          <a:noFill/>
          <a:ln>
            <a:noFill/>
          </a:ln>
        </p:spPr>
      </p:pic>
      <p:sp>
        <p:nvSpPr>
          <p:cNvPr id="2" name="Speech Bubble: Rectangle with Corners Rounded 1">
            <a:extLst>
              <a:ext uri="{FF2B5EF4-FFF2-40B4-BE49-F238E27FC236}">
                <a16:creationId xmlns:a16="http://schemas.microsoft.com/office/drawing/2014/main" id="{43E97A1E-00C9-49EE-ADCD-164506F3BA4D}"/>
              </a:ext>
            </a:extLst>
          </p:cNvPr>
          <p:cNvSpPr/>
          <p:nvPr/>
        </p:nvSpPr>
        <p:spPr>
          <a:xfrm>
            <a:off x="3211549" y="706197"/>
            <a:ext cx="6123810" cy="853357"/>
          </a:xfrm>
          <a:prstGeom prst="wedgeRoundRectCallout">
            <a:avLst>
              <a:gd name="adj1" fmla="val -57034"/>
              <a:gd name="adj2" fmla="val 305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What different historical sources or ways have you used to find out about World War 2? </a:t>
            </a:r>
          </a:p>
        </p:txBody>
      </p:sp>
      <p:grpSp>
        <p:nvGrpSpPr>
          <p:cNvPr id="8" name="Group 7">
            <a:extLst>
              <a:ext uri="{FF2B5EF4-FFF2-40B4-BE49-F238E27FC236}">
                <a16:creationId xmlns:a16="http://schemas.microsoft.com/office/drawing/2014/main" id="{D86D4B7C-84AA-4EDE-8ECE-ED852A565150}"/>
              </a:ext>
            </a:extLst>
          </p:cNvPr>
          <p:cNvGrpSpPr/>
          <p:nvPr/>
        </p:nvGrpSpPr>
        <p:grpSpPr>
          <a:xfrm>
            <a:off x="6288576" y="2136468"/>
            <a:ext cx="2152538" cy="1171243"/>
            <a:chOff x="6239628" y="2905986"/>
            <a:chExt cx="2152538" cy="1171243"/>
          </a:xfrm>
        </p:grpSpPr>
        <p:sp>
          <p:nvSpPr>
            <p:cNvPr id="7" name="Thought Bubble: Cloud 6">
              <a:extLst>
                <a:ext uri="{FF2B5EF4-FFF2-40B4-BE49-F238E27FC236}">
                  <a16:creationId xmlns:a16="http://schemas.microsoft.com/office/drawing/2014/main" id="{0926957A-DB51-4131-822E-6BFA60B4564D}"/>
                </a:ext>
              </a:extLst>
            </p:cNvPr>
            <p:cNvSpPr/>
            <p:nvPr/>
          </p:nvSpPr>
          <p:spPr>
            <a:xfrm>
              <a:off x="6239628" y="2905986"/>
              <a:ext cx="2152538" cy="1171243"/>
            </a:xfrm>
            <a:prstGeom prst="cloudCallout">
              <a:avLst>
                <a:gd name="adj1" fmla="val -46121"/>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1C6BE60-6633-4E69-BDEB-D505A6C2DB67}"/>
                </a:ext>
              </a:extLst>
            </p:cNvPr>
            <p:cNvSpPr txBox="1"/>
            <p:nvPr/>
          </p:nvSpPr>
          <p:spPr>
            <a:xfrm>
              <a:off x="7193916" y="3252224"/>
              <a:ext cx="523102" cy="523220"/>
            </a:xfrm>
            <a:prstGeom prst="rect">
              <a:avLst/>
            </a:prstGeom>
            <a:noFill/>
          </p:spPr>
          <p:txBody>
            <a:bodyPr wrap="square" rtlCol="0">
              <a:spAutoFit/>
            </a:bodyPr>
            <a:lstStyle/>
            <a:p>
              <a:r>
                <a:rPr lang="en-GB" sz="2800" b="1" dirty="0"/>
                <a:t>?</a:t>
              </a:r>
            </a:p>
          </p:txBody>
        </p:sp>
      </p:grpSp>
      <p:sp>
        <p:nvSpPr>
          <p:cNvPr id="25" name="Thought Bubble: Cloud 24">
            <a:extLst>
              <a:ext uri="{FF2B5EF4-FFF2-40B4-BE49-F238E27FC236}">
                <a16:creationId xmlns:a16="http://schemas.microsoft.com/office/drawing/2014/main" id="{205FD964-F8E8-4A36-BE4C-DC6AC035DCE9}"/>
              </a:ext>
            </a:extLst>
          </p:cNvPr>
          <p:cNvSpPr/>
          <p:nvPr/>
        </p:nvSpPr>
        <p:spPr>
          <a:xfrm>
            <a:off x="7562999" y="3319148"/>
            <a:ext cx="2026323" cy="1065960"/>
          </a:xfrm>
          <a:prstGeom prst="cloudCallout">
            <a:avLst>
              <a:gd name="adj1" fmla="val -46121"/>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BE97772D-4C2C-4648-B3D7-30B9062376E5}"/>
              </a:ext>
            </a:extLst>
          </p:cNvPr>
          <p:cNvSpPr txBox="1"/>
          <p:nvPr/>
        </p:nvSpPr>
        <p:spPr>
          <a:xfrm>
            <a:off x="1784353" y="4111863"/>
            <a:ext cx="523102" cy="523220"/>
          </a:xfrm>
          <a:prstGeom prst="rect">
            <a:avLst/>
          </a:prstGeom>
          <a:noFill/>
        </p:spPr>
        <p:txBody>
          <a:bodyPr wrap="square" rtlCol="0">
            <a:spAutoFit/>
          </a:bodyPr>
          <a:lstStyle/>
          <a:p>
            <a:endParaRPr lang="en-GB" sz="2800" b="1" dirty="0"/>
          </a:p>
        </p:txBody>
      </p:sp>
      <p:grpSp>
        <p:nvGrpSpPr>
          <p:cNvPr id="9" name="Group 8">
            <a:extLst>
              <a:ext uri="{FF2B5EF4-FFF2-40B4-BE49-F238E27FC236}">
                <a16:creationId xmlns:a16="http://schemas.microsoft.com/office/drawing/2014/main" id="{ED56A23F-2F94-48A3-B5E7-C03014EFE337}"/>
              </a:ext>
            </a:extLst>
          </p:cNvPr>
          <p:cNvGrpSpPr/>
          <p:nvPr/>
        </p:nvGrpSpPr>
        <p:grpSpPr>
          <a:xfrm>
            <a:off x="8940012" y="2019797"/>
            <a:ext cx="2600549" cy="1323105"/>
            <a:chOff x="8644587" y="2399627"/>
            <a:chExt cx="2600549" cy="1323105"/>
          </a:xfrm>
        </p:grpSpPr>
        <p:sp>
          <p:nvSpPr>
            <p:cNvPr id="18" name="Thought Bubble: Cloud 17">
              <a:extLst>
                <a:ext uri="{FF2B5EF4-FFF2-40B4-BE49-F238E27FC236}">
                  <a16:creationId xmlns:a16="http://schemas.microsoft.com/office/drawing/2014/main" id="{8C742D97-7B85-4EE1-8E0D-AC5952629BEA}"/>
                </a:ext>
              </a:extLst>
            </p:cNvPr>
            <p:cNvSpPr/>
            <p:nvPr/>
          </p:nvSpPr>
          <p:spPr>
            <a:xfrm>
              <a:off x="8644587" y="2399627"/>
              <a:ext cx="2600549" cy="1323105"/>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6C5E6D3-8FD6-41C0-A25E-6B903F880F57}"/>
                </a:ext>
              </a:extLst>
            </p:cNvPr>
            <p:cNvSpPr txBox="1"/>
            <p:nvPr/>
          </p:nvSpPr>
          <p:spPr>
            <a:xfrm>
              <a:off x="9851773" y="2747906"/>
              <a:ext cx="523102" cy="523220"/>
            </a:xfrm>
            <a:prstGeom prst="rect">
              <a:avLst/>
            </a:prstGeom>
            <a:noFill/>
          </p:spPr>
          <p:txBody>
            <a:bodyPr wrap="square" rtlCol="0">
              <a:spAutoFit/>
            </a:bodyPr>
            <a:lstStyle/>
            <a:p>
              <a:r>
                <a:rPr lang="en-GB" sz="2800" b="1" dirty="0"/>
                <a:t>?</a:t>
              </a:r>
            </a:p>
          </p:txBody>
        </p:sp>
      </p:grpSp>
      <p:sp>
        <p:nvSpPr>
          <p:cNvPr id="29" name="TextBox 28">
            <a:extLst>
              <a:ext uri="{FF2B5EF4-FFF2-40B4-BE49-F238E27FC236}">
                <a16:creationId xmlns:a16="http://schemas.microsoft.com/office/drawing/2014/main" id="{CA7A7B50-DF08-49F4-84AC-6FE8DC3C5A8A}"/>
              </a:ext>
            </a:extLst>
          </p:cNvPr>
          <p:cNvSpPr txBox="1"/>
          <p:nvPr/>
        </p:nvSpPr>
        <p:spPr>
          <a:xfrm>
            <a:off x="8534329" y="3639746"/>
            <a:ext cx="850073" cy="523220"/>
          </a:xfrm>
          <a:prstGeom prst="rect">
            <a:avLst/>
          </a:prstGeom>
          <a:noFill/>
        </p:spPr>
        <p:txBody>
          <a:bodyPr wrap="square" rtlCol="0">
            <a:spAutoFit/>
          </a:bodyPr>
          <a:lstStyle/>
          <a:p>
            <a:r>
              <a:rPr lang="en-GB" sz="2800" b="1" dirty="0"/>
              <a:t>?</a:t>
            </a:r>
          </a:p>
        </p:txBody>
      </p:sp>
      <p:sp>
        <p:nvSpPr>
          <p:cNvPr id="20" name="TextBox 19">
            <a:extLst>
              <a:ext uri="{FF2B5EF4-FFF2-40B4-BE49-F238E27FC236}">
                <a16:creationId xmlns:a16="http://schemas.microsoft.com/office/drawing/2014/main" id="{1BE6890E-8DE2-426D-9952-329273A0C046}"/>
              </a:ext>
            </a:extLst>
          </p:cNvPr>
          <p:cNvSpPr txBox="1"/>
          <p:nvPr/>
        </p:nvSpPr>
        <p:spPr>
          <a:xfrm>
            <a:off x="7949494" y="3609673"/>
            <a:ext cx="1294228" cy="461665"/>
          </a:xfrm>
          <a:prstGeom prst="rect">
            <a:avLst/>
          </a:prstGeom>
          <a:solidFill>
            <a:schemeClr val="bg1"/>
          </a:solidFill>
        </p:spPr>
        <p:txBody>
          <a:bodyPr wrap="square" rtlCol="0">
            <a:spAutoFit/>
          </a:bodyPr>
          <a:lstStyle/>
          <a:p>
            <a:r>
              <a:rPr lang="en-GB" sz="2400" dirty="0"/>
              <a:t>Letters</a:t>
            </a:r>
            <a:r>
              <a:rPr lang="en-GB" dirty="0"/>
              <a:t> </a:t>
            </a:r>
          </a:p>
        </p:txBody>
      </p:sp>
      <p:sp>
        <p:nvSpPr>
          <p:cNvPr id="13" name="TextBox 12">
            <a:extLst>
              <a:ext uri="{FF2B5EF4-FFF2-40B4-BE49-F238E27FC236}">
                <a16:creationId xmlns:a16="http://schemas.microsoft.com/office/drawing/2014/main" id="{D1841931-3796-47D4-81BB-5541E5F774C6}"/>
              </a:ext>
            </a:extLst>
          </p:cNvPr>
          <p:cNvSpPr txBox="1"/>
          <p:nvPr/>
        </p:nvSpPr>
        <p:spPr>
          <a:xfrm>
            <a:off x="9489595" y="2241594"/>
            <a:ext cx="1601743" cy="830997"/>
          </a:xfrm>
          <a:prstGeom prst="rect">
            <a:avLst/>
          </a:prstGeom>
          <a:solidFill>
            <a:schemeClr val="bg1"/>
          </a:solidFill>
        </p:spPr>
        <p:txBody>
          <a:bodyPr wrap="square" rtlCol="0">
            <a:spAutoFit/>
          </a:bodyPr>
          <a:lstStyle/>
          <a:p>
            <a:r>
              <a:rPr lang="en-GB" sz="2400" dirty="0"/>
              <a:t>Newspaper articles</a:t>
            </a:r>
          </a:p>
        </p:txBody>
      </p:sp>
      <p:sp>
        <p:nvSpPr>
          <p:cNvPr id="32" name="Thought Bubble: Cloud 31">
            <a:extLst>
              <a:ext uri="{FF2B5EF4-FFF2-40B4-BE49-F238E27FC236}">
                <a16:creationId xmlns:a16="http://schemas.microsoft.com/office/drawing/2014/main" id="{E41C266D-BC3F-429F-9F13-56CF6D37612A}"/>
              </a:ext>
            </a:extLst>
          </p:cNvPr>
          <p:cNvSpPr/>
          <p:nvPr/>
        </p:nvSpPr>
        <p:spPr>
          <a:xfrm>
            <a:off x="3917522" y="3307711"/>
            <a:ext cx="2355932" cy="1127744"/>
          </a:xfrm>
          <a:prstGeom prst="cloudCallout">
            <a:avLst>
              <a:gd name="adj1" fmla="val -61646"/>
              <a:gd name="adj2" fmla="val 525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6DF10CF8-5A79-45A8-8EB4-362FC8D8A0DC}"/>
              </a:ext>
            </a:extLst>
          </p:cNvPr>
          <p:cNvSpPr txBox="1"/>
          <p:nvPr/>
        </p:nvSpPr>
        <p:spPr>
          <a:xfrm>
            <a:off x="4937965" y="3630894"/>
            <a:ext cx="523102" cy="523220"/>
          </a:xfrm>
          <a:prstGeom prst="rect">
            <a:avLst/>
          </a:prstGeom>
          <a:noFill/>
        </p:spPr>
        <p:txBody>
          <a:bodyPr wrap="square" rtlCol="0">
            <a:spAutoFit/>
          </a:bodyPr>
          <a:lstStyle/>
          <a:p>
            <a:r>
              <a:rPr lang="en-GB" sz="2800" b="1" dirty="0"/>
              <a:t>?</a:t>
            </a:r>
          </a:p>
        </p:txBody>
      </p:sp>
      <p:sp>
        <p:nvSpPr>
          <p:cNvPr id="4" name="TextBox 3">
            <a:extLst>
              <a:ext uri="{FF2B5EF4-FFF2-40B4-BE49-F238E27FC236}">
                <a16:creationId xmlns:a16="http://schemas.microsoft.com/office/drawing/2014/main" id="{7F096DC3-E18E-4313-AC47-56E1350C8D22}"/>
              </a:ext>
            </a:extLst>
          </p:cNvPr>
          <p:cNvSpPr txBox="1"/>
          <p:nvPr/>
        </p:nvSpPr>
        <p:spPr>
          <a:xfrm>
            <a:off x="4180038" y="3625359"/>
            <a:ext cx="1825459" cy="461665"/>
          </a:xfrm>
          <a:prstGeom prst="rect">
            <a:avLst/>
          </a:prstGeom>
          <a:solidFill>
            <a:schemeClr val="bg1"/>
          </a:solidFill>
        </p:spPr>
        <p:txBody>
          <a:bodyPr wrap="square" rtlCol="0">
            <a:spAutoFit/>
          </a:bodyPr>
          <a:lstStyle/>
          <a:p>
            <a:r>
              <a:rPr lang="en-GB" sz="2400" dirty="0"/>
              <a:t>Photographs</a:t>
            </a:r>
          </a:p>
        </p:txBody>
      </p:sp>
      <p:sp>
        <p:nvSpPr>
          <p:cNvPr id="39" name="TextBox 38">
            <a:extLst>
              <a:ext uri="{FF2B5EF4-FFF2-40B4-BE49-F238E27FC236}">
                <a16:creationId xmlns:a16="http://schemas.microsoft.com/office/drawing/2014/main" id="{C8DE2F27-77F0-4603-93C9-C430C94F9D29}"/>
              </a:ext>
            </a:extLst>
          </p:cNvPr>
          <p:cNvSpPr txBox="1"/>
          <p:nvPr/>
        </p:nvSpPr>
        <p:spPr>
          <a:xfrm>
            <a:off x="6800110" y="2510321"/>
            <a:ext cx="1129470" cy="461665"/>
          </a:xfrm>
          <a:prstGeom prst="rect">
            <a:avLst/>
          </a:prstGeom>
          <a:solidFill>
            <a:schemeClr val="bg1"/>
          </a:solidFill>
        </p:spPr>
        <p:txBody>
          <a:bodyPr wrap="square" rtlCol="0">
            <a:spAutoFit/>
          </a:bodyPr>
          <a:lstStyle/>
          <a:p>
            <a:r>
              <a:rPr lang="en-GB" sz="2400" dirty="0"/>
              <a:t>Books</a:t>
            </a:r>
          </a:p>
        </p:txBody>
      </p:sp>
      <p:sp>
        <p:nvSpPr>
          <p:cNvPr id="40" name="Thought Bubble: Cloud 39">
            <a:extLst>
              <a:ext uri="{FF2B5EF4-FFF2-40B4-BE49-F238E27FC236}">
                <a16:creationId xmlns:a16="http://schemas.microsoft.com/office/drawing/2014/main" id="{A15BFD9A-5021-4C3F-8834-8F6736D77FE9}"/>
              </a:ext>
            </a:extLst>
          </p:cNvPr>
          <p:cNvSpPr/>
          <p:nvPr/>
        </p:nvSpPr>
        <p:spPr>
          <a:xfrm>
            <a:off x="675068" y="3361162"/>
            <a:ext cx="2152538" cy="1065960"/>
          </a:xfrm>
          <a:prstGeom prst="cloudCallout">
            <a:avLst>
              <a:gd name="adj1" fmla="val -53310"/>
              <a:gd name="adj2" fmla="val 519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B6B5E67-9C1A-4358-85C1-BDA046729E5D}"/>
              </a:ext>
            </a:extLst>
          </p:cNvPr>
          <p:cNvSpPr txBox="1"/>
          <p:nvPr/>
        </p:nvSpPr>
        <p:spPr>
          <a:xfrm>
            <a:off x="1573337" y="3661696"/>
            <a:ext cx="523102" cy="523220"/>
          </a:xfrm>
          <a:prstGeom prst="rect">
            <a:avLst/>
          </a:prstGeom>
          <a:noFill/>
        </p:spPr>
        <p:txBody>
          <a:bodyPr wrap="square" rtlCol="0">
            <a:spAutoFit/>
          </a:bodyPr>
          <a:lstStyle/>
          <a:p>
            <a:r>
              <a:rPr lang="en-GB" sz="2800" b="1" dirty="0"/>
              <a:t>?</a:t>
            </a:r>
          </a:p>
        </p:txBody>
      </p:sp>
      <p:sp>
        <p:nvSpPr>
          <p:cNvPr id="42" name="Thought Bubble: Cloud 41">
            <a:extLst>
              <a:ext uri="{FF2B5EF4-FFF2-40B4-BE49-F238E27FC236}">
                <a16:creationId xmlns:a16="http://schemas.microsoft.com/office/drawing/2014/main" id="{06EC5C76-2A6C-40BA-AED3-CE903EE7B75D}"/>
              </a:ext>
            </a:extLst>
          </p:cNvPr>
          <p:cNvSpPr/>
          <p:nvPr/>
        </p:nvSpPr>
        <p:spPr>
          <a:xfrm>
            <a:off x="2869629" y="2109137"/>
            <a:ext cx="2152538" cy="1171243"/>
          </a:xfrm>
          <a:prstGeom prst="cloudCallout">
            <a:avLst>
              <a:gd name="adj1" fmla="val -53963"/>
              <a:gd name="adj2" fmla="val 492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D095A8F1-A8EB-4C5A-BBE8-AADE79A85D98}"/>
              </a:ext>
            </a:extLst>
          </p:cNvPr>
          <p:cNvSpPr txBox="1"/>
          <p:nvPr/>
        </p:nvSpPr>
        <p:spPr>
          <a:xfrm>
            <a:off x="3753830" y="2409672"/>
            <a:ext cx="523102" cy="523220"/>
          </a:xfrm>
          <a:prstGeom prst="rect">
            <a:avLst/>
          </a:prstGeom>
          <a:noFill/>
        </p:spPr>
        <p:txBody>
          <a:bodyPr wrap="square" rtlCol="0">
            <a:spAutoFit/>
          </a:bodyPr>
          <a:lstStyle/>
          <a:p>
            <a:r>
              <a:rPr lang="en-GB" sz="2800" b="1" dirty="0"/>
              <a:t>?</a:t>
            </a:r>
          </a:p>
        </p:txBody>
      </p:sp>
      <p:sp>
        <p:nvSpPr>
          <p:cNvPr id="10" name="TextBox 9">
            <a:extLst>
              <a:ext uri="{FF2B5EF4-FFF2-40B4-BE49-F238E27FC236}">
                <a16:creationId xmlns:a16="http://schemas.microsoft.com/office/drawing/2014/main" id="{4A1A0707-40BC-489B-8A61-0C616BD1E113}"/>
              </a:ext>
            </a:extLst>
          </p:cNvPr>
          <p:cNvSpPr txBox="1"/>
          <p:nvPr/>
        </p:nvSpPr>
        <p:spPr>
          <a:xfrm>
            <a:off x="3297180" y="2435051"/>
            <a:ext cx="1251344" cy="461665"/>
          </a:xfrm>
          <a:prstGeom prst="rect">
            <a:avLst/>
          </a:prstGeom>
          <a:solidFill>
            <a:schemeClr val="bg1"/>
          </a:solidFill>
        </p:spPr>
        <p:txBody>
          <a:bodyPr wrap="square" rtlCol="0">
            <a:spAutoFit/>
          </a:bodyPr>
          <a:lstStyle/>
          <a:p>
            <a:r>
              <a:rPr lang="en-GB" sz="2400" dirty="0"/>
              <a:t>Objects</a:t>
            </a:r>
          </a:p>
        </p:txBody>
      </p:sp>
      <p:sp>
        <p:nvSpPr>
          <p:cNvPr id="15" name="TextBox 14">
            <a:extLst>
              <a:ext uri="{FF2B5EF4-FFF2-40B4-BE49-F238E27FC236}">
                <a16:creationId xmlns:a16="http://schemas.microsoft.com/office/drawing/2014/main" id="{FA0F162F-4FB4-4684-92DF-9D3155E27270}"/>
              </a:ext>
            </a:extLst>
          </p:cNvPr>
          <p:cNvSpPr txBox="1"/>
          <p:nvPr/>
        </p:nvSpPr>
        <p:spPr>
          <a:xfrm>
            <a:off x="1122809" y="3683262"/>
            <a:ext cx="1294228" cy="461665"/>
          </a:xfrm>
          <a:prstGeom prst="rect">
            <a:avLst/>
          </a:prstGeom>
          <a:solidFill>
            <a:schemeClr val="bg1"/>
          </a:solidFill>
        </p:spPr>
        <p:txBody>
          <a:bodyPr wrap="square" rtlCol="0">
            <a:spAutoFit/>
          </a:bodyPr>
          <a:lstStyle/>
          <a:p>
            <a:r>
              <a:rPr lang="en-GB" sz="2400" dirty="0"/>
              <a:t>Internet</a:t>
            </a:r>
            <a:r>
              <a:rPr lang="en-GB" dirty="0"/>
              <a:t> </a:t>
            </a:r>
          </a:p>
        </p:txBody>
      </p:sp>
      <p:sp>
        <p:nvSpPr>
          <p:cNvPr id="44" name="Rectangle 43">
            <a:extLst>
              <a:ext uri="{FF2B5EF4-FFF2-40B4-BE49-F238E27FC236}">
                <a16:creationId xmlns:a16="http://schemas.microsoft.com/office/drawing/2014/main" id="{65BEDAE9-2DAB-4C02-A6F1-4C4536D03468}"/>
              </a:ext>
            </a:extLst>
          </p:cNvPr>
          <p:cNvSpPr/>
          <p:nvPr/>
        </p:nvSpPr>
        <p:spPr>
          <a:xfrm>
            <a:off x="607073" y="4714772"/>
            <a:ext cx="10977853" cy="1623851"/>
          </a:xfrm>
          <a:prstGeom prst="rect">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B62CA180-8D43-42C4-A234-817198578BEA}"/>
              </a:ext>
            </a:extLst>
          </p:cNvPr>
          <p:cNvSpPr/>
          <p:nvPr/>
        </p:nvSpPr>
        <p:spPr>
          <a:xfrm>
            <a:off x="816469" y="4869570"/>
            <a:ext cx="10865493" cy="427965"/>
          </a:xfrm>
          <a:prstGeom prst="rect">
            <a:avLst/>
          </a:prstGeom>
        </p:spPr>
        <p:txBody>
          <a:bodyPr vert="horz" lIns="91440" tIns="45720" rIns="91440" bIns="45720" rtlCol="0">
            <a:normAutofit/>
          </a:bodyPr>
          <a:lstStyle/>
          <a:p>
            <a:pPr>
              <a:lnSpc>
                <a:spcPct val="90000"/>
              </a:lnSpc>
              <a:spcAft>
                <a:spcPts val="800"/>
              </a:spcAft>
            </a:pPr>
            <a:r>
              <a:rPr lang="en-US" sz="2200" b="1" dirty="0"/>
              <a:t>These are a mixture of primary and secondary historical sources, but which are which?</a:t>
            </a:r>
          </a:p>
        </p:txBody>
      </p:sp>
      <p:sp>
        <p:nvSpPr>
          <p:cNvPr id="30" name="Rectangle 29">
            <a:extLst>
              <a:ext uri="{FF2B5EF4-FFF2-40B4-BE49-F238E27FC236}">
                <a16:creationId xmlns:a16="http://schemas.microsoft.com/office/drawing/2014/main" id="{2A2DE898-50F5-48DB-8A9E-23A06F04A297}"/>
              </a:ext>
            </a:extLst>
          </p:cNvPr>
          <p:cNvSpPr/>
          <p:nvPr/>
        </p:nvSpPr>
        <p:spPr>
          <a:xfrm>
            <a:off x="844789" y="5240365"/>
            <a:ext cx="10590255" cy="942822"/>
          </a:xfrm>
          <a:prstGeom prst="rect">
            <a:avLst/>
          </a:prstGeom>
        </p:spPr>
        <p:txBody>
          <a:bodyPr wrap="square">
            <a:spAutoFit/>
          </a:bodyPr>
          <a:lstStyle/>
          <a:p>
            <a:pPr>
              <a:lnSpc>
                <a:spcPct val="90000"/>
              </a:lnSpc>
              <a:spcAft>
                <a:spcPts val="800"/>
              </a:spcAft>
            </a:pPr>
            <a:r>
              <a:rPr lang="en-US" dirty="0"/>
              <a:t>A</a:t>
            </a:r>
            <a:r>
              <a:rPr lang="en-US" b="1" dirty="0"/>
              <a:t> Primary sources </a:t>
            </a:r>
            <a:r>
              <a:rPr lang="en-US" dirty="0"/>
              <a:t>is any source of information that was created during the period you are studying.</a:t>
            </a:r>
          </a:p>
          <a:p>
            <a:pPr>
              <a:lnSpc>
                <a:spcPct val="90000"/>
              </a:lnSpc>
              <a:spcAft>
                <a:spcPts val="800"/>
              </a:spcAft>
            </a:pPr>
            <a:r>
              <a:rPr lang="en-US" dirty="0"/>
              <a:t>A</a:t>
            </a:r>
            <a:r>
              <a:rPr lang="en-US" b="1" dirty="0"/>
              <a:t> Secondary Sources </a:t>
            </a:r>
            <a:r>
              <a:rPr lang="en-US" dirty="0"/>
              <a:t>is any information written later by people who did not experience the events or period first-hand. They use and interpret primary sources to write about the past. </a:t>
            </a:r>
          </a:p>
        </p:txBody>
      </p:sp>
    </p:spTree>
    <p:extLst>
      <p:ext uri="{BB962C8B-B14F-4D97-AF65-F5344CB8AC3E}">
        <p14:creationId xmlns:p14="http://schemas.microsoft.com/office/powerpoint/2010/main" val="373564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4" grpId="0" animBg="1"/>
      <p:bldP spid="39" grpId="0" animBg="1"/>
      <p:bldP spid="10" grpId="0" animBg="1"/>
      <p:bldP spid="15" grpId="0" animBg="1"/>
      <p:bldP spid="44" grpId="0" animBg="1"/>
      <p:bldP spid="23"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153FB04B-4127-40B2-8C02-34EEAA19AD2B}"/>
              </a:ext>
            </a:extLst>
          </p:cNvPr>
          <p:cNvSpPr txBox="1"/>
          <p:nvPr/>
        </p:nvSpPr>
        <p:spPr>
          <a:xfrm>
            <a:off x="2429023" y="1609361"/>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solidFill>
                  <a:schemeClr val="bg1">
                    <a:lumMod val="95000"/>
                    <a:lumOff val="5000"/>
                  </a:schemeClr>
                </a:solidFill>
                <a:ea typeface="+mj-ea"/>
                <a:cs typeface="+mj-cs"/>
              </a:rPr>
              <a:t>‘What was life like in Chelmsford during World War 2?’</a:t>
            </a:r>
          </a:p>
        </p:txBody>
      </p:sp>
      <p:pic>
        <p:nvPicPr>
          <p:cNvPr id="5" name="Picture 4" descr="C:\Users\mlo2\AppData\Local\Microsoft\Windows\INetCache\Content.MSO\20ADCD09.tmp">
            <a:extLst>
              <a:ext uri="{FF2B5EF4-FFF2-40B4-BE49-F238E27FC236}">
                <a16:creationId xmlns:a16="http://schemas.microsoft.com/office/drawing/2014/main" id="{AA115A48-9A7C-4A32-A1B1-2F09BFB407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9675" y="755812"/>
            <a:ext cx="2885854" cy="3198272"/>
          </a:xfrm>
          <a:prstGeom prst="rect">
            <a:avLst/>
          </a:prstGeom>
          <a:noFill/>
          <a:ln>
            <a:noFill/>
          </a:ln>
        </p:spPr>
      </p:pic>
      <p:sp>
        <p:nvSpPr>
          <p:cNvPr id="2" name="TextBox 1">
            <a:extLst>
              <a:ext uri="{FF2B5EF4-FFF2-40B4-BE49-F238E27FC236}">
                <a16:creationId xmlns:a16="http://schemas.microsoft.com/office/drawing/2014/main" id="{667BFAD7-CD56-4525-B9BC-7FE37B2121AE}"/>
              </a:ext>
            </a:extLst>
          </p:cNvPr>
          <p:cNvSpPr txBox="1"/>
          <p:nvPr/>
        </p:nvSpPr>
        <p:spPr>
          <a:xfrm>
            <a:off x="3556781" y="844062"/>
            <a:ext cx="5078438" cy="1200329"/>
          </a:xfrm>
          <a:prstGeom prst="rect">
            <a:avLst/>
          </a:prstGeom>
          <a:noFill/>
        </p:spPr>
        <p:txBody>
          <a:bodyPr wrap="square" rtlCol="0">
            <a:spAutoFit/>
          </a:bodyPr>
          <a:lstStyle/>
          <a:p>
            <a:pPr algn="ctr"/>
            <a:r>
              <a:rPr lang="en-GB" sz="2400" dirty="0">
                <a:solidFill>
                  <a:schemeClr val="bg1"/>
                </a:solidFill>
              </a:rPr>
              <a:t>When you visit the museum </a:t>
            </a:r>
          </a:p>
          <a:p>
            <a:pPr algn="ctr"/>
            <a:r>
              <a:rPr lang="en-GB" sz="2400" dirty="0">
                <a:solidFill>
                  <a:schemeClr val="bg1"/>
                </a:solidFill>
              </a:rPr>
              <a:t>we will use a variety of historical sources to investigate the big question</a:t>
            </a:r>
          </a:p>
        </p:txBody>
      </p:sp>
    </p:spTree>
    <p:extLst>
      <p:ext uri="{BB962C8B-B14F-4D97-AF65-F5344CB8AC3E}">
        <p14:creationId xmlns:p14="http://schemas.microsoft.com/office/powerpoint/2010/main" val="285122333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D412AD-9CF4-4510-97DC-34D6CC830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E8FC89CA-47F1-4934-B283-0E52680A1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20600" y="3163562"/>
            <a:ext cx="310896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54BDCB-5E34-4D6C-8DD4-ECE300352095}"/>
              </a:ext>
            </a:extLst>
          </p:cNvPr>
          <p:cNvSpPr/>
          <p:nvPr/>
        </p:nvSpPr>
        <p:spPr>
          <a:xfrm>
            <a:off x="930243" y="2058855"/>
            <a:ext cx="3489673" cy="1874359"/>
          </a:xfrm>
          <a:prstGeom prst="rect">
            <a:avLst/>
          </a:prstGeom>
        </p:spPr>
        <p:txBody>
          <a:bodyPr wrap="none">
            <a:spAutoFit/>
          </a:bodyPr>
          <a:lstStyle/>
          <a:p>
            <a:pPr>
              <a:lnSpc>
                <a:spcPct val="90000"/>
              </a:lnSpc>
              <a:spcAft>
                <a:spcPts val="600"/>
              </a:spcAft>
            </a:pPr>
            <a:r>
              <a:rPr lang="en-US" sz="2800" dirty="0">
                <a:solidFill>
                  <a:schemeClr val="bg1"/>
                </a:solidFill>
              </a:rPr>
              <a:t>Post visit resources for</a:t>
            </a:r>
          </a:p>
          <a:p>
            <a:pPr>
              <a:lnSpc>
                <a:spcPct val="90000"/>
              </a:lnSpc>
              <a:spcAft>
                <a:spcPts val="600"/>
              </a:spcAft>
            </a:pPr>
            <a:r>
              <a:rPr lang="en-US" sz="2800" dirty="0">
                <a:solidFill>
                  <a:schemeClr val="bg1"/>
                </a:solidFill>
              </a:rPr>
              <a:t>World War 2 session</a:t>
            </a:r>
          </a:p>
          <a:p>
            <a:pPr>
              <a:lnSpc>
                <a:spcPct val="90000"/>
              </a:lnSpc>
              <a:spcAft>
                <a:spcPts val="600"/>
              </a:spcAft>
            </a:pPr>
            <a:endParaRPr lang="en-US" sz="2800" dirty="0">
              <a:solidFill>
                <a:schemeClr val="bg1"/>
              </a:solidFill>
            </a:endParaRPr>
          </a:p>
          <a:p>
            <a:pPr>
              <a:lnSpc>
                <a:spcPct val="90000"/>
              </a:lnSpc>
              <a:spcAft>
                <a:spcPts val="600"/>
              </a:spcAft>
            </a:pPr>
            <a:r>
              <a:rPr lang="en-US" sz="2800" dirty="0">
                <a:solidFill>
                  <a:schemeClr val="bg1"/>
                </a:solidFill>
              </a:rPr>
              <a:t>Life on the Home front</a:t>
            </a:r>
          </a:p>
        </p:txBody>
      </p:sp>
      <p:pic>
        <p:nvPicPr>
          <p:cNvPr id="7" name="Picture 6" descr="C:\Users\mlo2\AppData\Local\Microsoft\Windows\INetCache\Content.MSO\20ADCD09.tmp">
            <a:extLst>
              <a:ext uri="{FF2B5EF4-FFF2-40B4-BE49-F238E27FC236}">
                <a16:creationId xmlns:a16="http://schemas.microsoft.com/office/drawing/2014/main" id="{9D41F845-8EE3-49B3-9B02-3C940917E7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94516" y="3593206"/>
            <a:ext cx="2342379" cy="2864550"/>
          </a:xfrm>
          <a:prstGeom prst="rect">
            <a:avLst/>
          </a:prstGeom>
          <a:noFill/>
          <a:ln>
            <a:noFill/>
          </a:ln>
        </p:spPr>
      </p:pic>
      <p:pic>
        <p:nvPicPr>
          <p:cNvPr id="9" name="Picture 8" descr="A close up of text on a white background&#10;&#10;Description automatically generated">
            <a:extLst>
              <a:ext uri="{FF2B5EF4-FFF2-40B4-BE49-F238E27FC236}">
                <a16:creationId xmlns:a16="http://schemas.microsoft.com/office/drawing/2014/main" id="{57CEEFE8-4604-428A-AD90-2BF2AEF78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895" y="718980"/>
            <a:ext cx="4026406" cy="5634765"/>
          </a:xfrm>
          <a:prstGeom prst="rect">
            <a:avLst/>
          </a:prstGeom>
        </p:spPr>
      </p:pic>
    </p:spTree>
    <p:extLst>
      <p:ext uri="{BB962C8B-B14F-4D97-AF65-F5344CB8AC3E}">
        <p14:creationId xmlns:p14="http://schemas.microsoft.com/office/powerpoint/2010/main" val="69514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4311E35-B15F-4A28-91DD-8FD261A66386}"/>
              </a:ext>
            </a:extLst>
          </p:cNvPr>
          <p:cNvSpPr txBox="1"/>
          <p:nvPr/>
        </p:nvSpPr>
        <p:spPr>
          <a:xfrm>
            <a:off x="4560084" y="668903"/>
            <a:ext cx="2691685" cy="584775"/>
          </a:xfrm>
          <a:prstGeom prst="rect">
            <a:avLst/>
          </a:prstGeom>
          <a:noFill/>
        </p:spPr>
        <p:txBody>
          <a:bodyPr wrap="square" rtlCol="0">
            <a:spAutoFit/>
          </a:bodyPr>
          <a:lstStyle/>
          <a:p>
            <a:r>
              <a:rPr lang="en-GB" sz="3200" dirty="0">
                <a:solidFill>
                  <a:schemeClr val="bg1"/>
                </a:solidFill>
              </a:rPr>
              <a:t>Bernard’s </a:t>
            </a:r>
            <a:r>
              <a:rPr lang="en-GB" dirty="0">
                <a:solidFill>
                  <a:schemeClr val="bg1"/>
                </a:solidFill>
              </a:rPr>
              <a:t> </a:t>
            </a:r>
            <a:r>
              <a:rPr lang="en-GB" sz="3200" dirty="0">
                <a:solidFill>
                  <a:schemeClr val="bg1"/>
                </a:solidFill>
              </a:rPr>
              <a:t>War</a:t>
            </a:r>
          </a:p>
        </p:txBody>
      </p:sp>
      <p:grpSp>
        <p:nvGrpSpPr>
          <p:cNvPr id="30" name="Group 29">
            <a:extLst>
              <a:ext uri="{FF2B5EF4-FFF2-40B4-BE49-F238E27FC236}">
                <a16:creationId xmlns:a16="http://schemas.microsoft.com/office/drawing/2014/main" id="{C3CD99ED-F787-4F95-AB2C-B7E08E8A2A16}"/>
              </a:ext>
            </a:extLst>
          </p:cNvPr>
          <p:cNvGrpSpPr/>
          <p:nvPr/>
        </p:nvGrpSpPr>
        <p:grpSpPr>
          <a:xfrm>
            <a:off x="4104704" y="1414944"/>
            <a:ext cx="3670065" cy="4866667"/>
            <a:chOff x="2884867" y="1473138"/>
            <a:chExt cx="3670065" cy="4866667"/>
          </a:xfrm>
        </p:grpSpPr>
        <p:sp>
          <p:nvSpPr>
            <p:cNvPr id="28" name="Flowchart: Process 27">
              <a:extLst>
                <a:ext uri="{FF2B5EF4-FFF2-40B4-BE49-F238E27FC236}">
                  <a16:creationId xmlns:a16="http://schemas.microsoft.com/office/drawing/2014/main" id="{29B8DE6B-D8EE-4FE7-9F9E-56007FE40A32}"/>
                </a:ext>
              </a:extLst>
            </p:cNvPr>
            <p:cNvSpPr/>
            <p:nvPr/>
          </p:nvSpPr>
          <p:spPr>
            <a:xfrm>
              <a:off x="2884867" y="1473138"/>
              <a:ext cx="3670065" cy="486666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B2591341-501F-42DC-9F4D-F4B3BD30A74F}"/>
                </a:ext>
              </a:extLst>
            </p:cNvPr>
            <p:cNvPicPr/>
            <p:nvPr/>
          </p:nvPicPr>
          <p:blipFill rotWithShape="1">
            <a:blip r:embed="rId3">
              <a:extLst>
                <a:ext uri="{28A0092B-C50C-407E-A947-70E740481C1C}">
                  <a14:useLocalDpi xmlns:a14="http://schemas.microsoft.com/office/drawing/2010/main" val="0"/>
                </a:ext>
              </a:extLst>
            </a:blip>
            <a:srcRect l="3489" t="41696" r="40505" b="1758"/>
            <a:stretch/>
          </p:blipFill>
          <p:spPr bwMode="auto">
            <a:xfrm>
              <a:off x="3112067" y="1639521"/>
              <a:ext cx="3209925" cy="4533900"/>
            </a:xfrm>
            <a:prstGeom prst="rect">
              <a:avLst/>
            </a:prstGeom>
            <a:noFill/>
            <a:ln>
              <a:noFill/>
            </a:ln>
            <a:extLst>
              <a:ext uri="{53640926-AAD7-44D8-BBD7-CCE9431645EC}">
                <a14:shadowObscured xmlns:a14="http://schemas.microsoft.com/office/drawing/2010/main"/>
              </a:ext>
            </a:extLst>
          </p:spPr>
        </p:pic>
      </p:grpSp>
      <p:grpSp>
        <p:nvGrpSpPr>
          <p:cNvPr id="37" name="Group 36">
            <a:extLst>
              <a:ext uri="{FF2B5EF4-FFF2-40B4-BE49-F238E27FC236}">
                <a16:creationId xmlns:a16="http://schemas.microsoft.com/office/drawing/2014/main" id="{2566106A-3A7D-4F44-8595-84D1A6DA4FA2}"/>
              </a:ext>
            </a:extLst>
          </p:cNvPr>
          <p:cNvGrpSpPr/>
          <p:nvPr/>
        </p:nvGrpSpPr>
        <p:grpSpPr>
          <a:xfrm>
            <a:off x="732234" y="1019968"/>
            <a:ext cx="2928476" cy="5274522"/>
            <a:chOff x="733534" y="737581"/>
            <a:chExt cx="2660530" cy="5274522"/>
          </a:xfrm>
        </p:grpSpPr>
        <p:grpSp>
          <p:nvGrpSpPr>
            <p:cNvPr id="32" name="Group 31">
              <a:extLst>
                <a:ext uri="{FF2B5EF4-FFF2-40B4-BE49-F238E27FC236}">
                  <a16:creationId xmlns:a16="http://schemas.microsoft.com/office/drawing/2014/main" id="{6D2DEED3-BFED-4535-B230-5C04BD60FA1D}"/>
                </a:ext>
              </a:extLst>
            </p:cNvPr>
            <p:cNvGrpSpPr/>
            <p:nvPr/>
          </p:nvGrpSpPr>
          <p:grpSpPr>
            <a:xfrm>
              <a:off x="733534" y="737581"/>
              <a:ext cx="2660530" cy="5274522"/>
              <a:chOff x="-2195772" y="1437538"/>
              <a:chExt cx="2660530" cy="5274522"/>
            </a:xfrm>
          </p:grpSpPr>
          <p:sp>
            <p:nvSpPr>
              <p:cNvPr id="31" name="Flowchart: Process 30">
                <a:extLst>
                  <a:ext uri="{FF2B5EF4-FFF2-40B4-BE49-F238E27FC236}">
                    <a16:creationId xmlns:a16="http://schemas.microsoft.com/office/drawing/2014/main" id="{E2017DB5-13CF-42B9-ACE6-FBD958179C4E}"/>
                  </a:ext>
                </a:extLst>
              </p:cNvPr>
              <p:cNvSpPr/>
              <p:nvPr/>
            </p:nvSpPr>
            <p:spPr>
              <a:xfrm>
                <a:off x="-2195772" y="1437538"/>
                <a:ext cx="2660530" cy="527452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48EBDED-3D2E-4A20-B428-8B8A6D27BDB4}"/>
                  </a:ext>
                </a:extLst>
              </p:cNvPr>
              <p:cNvPicPr>
                <a:picLocks noChangeAspect="1"/>
              </p:cNvPicPr>
              <p:nvPr/>
            </p:nvPicPr>
            <p:blipFill rotWithShape="1">
              <a:blip r:embed="rId4">
                <a:extLst>
                  <a:ext uri="{28A0092B-C50C-407E-A947-70E740481C1C}">
                    <a14:useLocalDpi xmlns:a14="http://schemas.microsoft.com/office/drawing/2010/main" val="0"/>
                  </a:ext>
                </a:extLst>
              </a:blip>
              <a:srcRect l="5339" t="5792" r="25832" b="52706"/>
              <a:stretch/>
            </p:blipFill>
            <p:spPr>
              <a:xfrm>
                <a:off x="-1612643" y="1661765"/>
                <a:ext cx="1511912" cy="2230566"/>
              </a:xfrm>
              <a:prstGeom prst="rect">
                <a:avLst/>
              </a:prstGeom>
            </p:spPr>
          </p:pic>
        </p:grpSp>
        <p:sp>
          <p:nvSpPr>
            <p:cNvPr id="3" name="TextBox 2">
              <a:extLst>
                <a:ext uri="{FF2B5EF4-FFF2-40B4-BE49-F238E27FC236}">
                  <a16:creationId xmlns:a16="http://schemas.microsoft.com/office/drawing/2014/main" id="{C00BA90B-3533-4E98-83D8-A9C6FB02AFB7}"/>
                </a:ext>
              </a:extLst>
            </p:cNvPr>
            <p:cNvSpPr txBox="1"/>
            <p:nvPr/>
          </p:nvSpPr>
          <p:spPr>
            <a:xfrm>
              <a:off x="898971" y="3297980"/>
              <a:ext cx="2455009" cy="923330"/>
            </a:xfrm>
            <a:prstGeom prst="rect">
              <a:avLst/>
            </a:prstGeom>
            <a:noFill/>
          </p:spPr>
          <p:txBody>
            <a:bodyPr wrap="square" rtlCol="0">
              <a:spAutoFit/>
            </a:bodyPr>
            <a:lstStyle/>
            <a:p>
              <a:r>
                <a:rPr lang="en-GB" dirty="0"/>
                <a:t>Bernard was born in 1934. He was only 6 years old when World War 2 began. </a:t>
              </a:r>
              <a:endParaRPr lang="en-GB" dirty="0">
                <a:solidFill>
                  <a:schemeClr val="bg1"/>
                </a:solidFill>
              </a:endParaRPr>
            </a:p>
          </p:txBody>
        </p:sp>
      </p:grpSp>
      <p:grpSp>
        <p:nvGrpSpPr>
          <p:cNvPr id="39" name="Group 38">
            <a:extLst>
              <a:ext uri="{FF2B5EF4-FFF2-40B4-BE49-F238E27FC236}">
                <a16:creationId xmlns:a16="http://schemas.microsoft.com/office/drawing/2014/main" id="{42BE532B-5342-4646-9F95-05F3D1CED157}"/>
              </a:ext>
            </a:extLst>
          </p:cNvPr>
          <p:cNvGrpSpPr/>
          <p:nvPr/>
        </p:nvGrpSpPr>
        <p:grpSpPr>
          <a:xfrm>
            <a:off x="8223863" y="1007118"/>
            <a:ext cx="3358537" cy="5274493"/>
            <a:chOff x="8200371" y="955602"/>
            <a:chExt cx="3358537" cy="5274493"/>
          </a:xfrm>
        </p:grpSpPr>
        <p:sp>
          <p:nvSpPr>
            <p:cNvPr id="34" name="Flowchart: Process 33">
              <a:extLst>
                <a:ext uri="{FF2B5EF4-FFF2-40B4-BE49-F238E27FC236}">
                  <a16:creationId xmlns:a16="http://schemas.microsoft.com/office/drawing/2014/main" id="{93DCC145-5389-4840-8A57-995EDD420B78}"/>
                </a:ext>
              </a:extLst>
            </p:cNvPr>
            <p:cNvSpPr/>
            <p:nvPr/>
          </p:nvSpPr>
          <p:spPr>
            <a:xfrm>
              <a:off x="8200371" y="955602"/>
              <a:ext cx="3358537" cy="527449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04BE3E-CCA6-4A22-9B81-5C918BBC8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5282" y="1157065"/>
              <a:ext cx="1617032" cy="2207540"/>
            </a:xfrm>
            <a:prstGeom prst="rect">
              <a:avLst/>
            </a:prstGeom>
          </p:spPr>
        </p:pic>
        <p:sp>
          <p:nvSpPr>
            <p:cNvPr id="10" name="TextBox 9">
              <a:extLst>
                <a:ext uri="{FF2B5EF4-FFF2-40B4-BE49-F238E27FC236}">
                  <a16:creationId xmlns:a16="http://schemas.microsoft.com/office/drawing/2014/main" id="{BA80C0F9-47ED-4F93-8DE0-2F63BA8D1201}"/>
                </a:ext>
              </a:extLst>
            </p:cNvPr>
            <p:cNvSpPr txBox="1"/>
            <p:nvPr/>
          </p:nvSpPr>
          <p:spPr>
            <a:xfrm>
              <a:off x="8490431" y="4673948"/>
              <a:ext cx="2910607" cy="1200329"/>
            </a:xfrm>
            <a:prstGeom prst="rect">
              <a:avLst/>
            </a:prstGeom>
            <a:noFill/>
          </p:spPr>
          <p:txBody>
            <a:bodyPr wrap="square" rtlCol="0">
              <a:spAutoFit/>
            </a:bodyPr>
            <a:lstStyle/>
            <a:p>
              <a:r>
                <a:rPr lang="en-GB" dirty="0"/>
                <a:t>His Father, Robert Wrenn, worked at </a:t>
              </a:r>
              <a:r>
                <a:rPr lang="en-GB" dirty="0" err="1"/>
                <a:t>Hoffmans</a:t>
              </a:r>
              <a:r>
                <a:rPr lang="en-GB" dirty="0"/>
                <a:t> factory, which manufactured ball bearings.</a:t>
              </a:r>
            </a:p>
          </p:txBody>
        </p:sp>
        <p:sp>
          <p:nvSpPr>
            <p:cNvPr id="11" name="TextBox 10">
              <a:extLst>
                <a:ext uri="{FF2B5EF4-FFF2-40B4-BE49-F238E27FC236}">
                  <a16:creationId xmlns:a16="http://schemas.microsoft.com/office/drawing/2014/main" id="{666E8C84-0E14-4CC8-BA37-9794AEB18841}"/>
                </a:ext>
              </a:extLst>
            </p:cNvPr>
            <p:cNvSpPr txBox="1"/>
            <p:nvPr/>
          </p:nvSpPr>
          <p:spPr>
            <a:xfrm>
              <a:off x="8490431" y="3603617"/>
              <a:ext cx="2669812" cy="923330"/>
            </a:xfrm>
            <a:prstGeom prst="rect">
              <a:avLst/>
            </a:prstGeom>
            <a:noFill/>
          </p:spPr>
          <p:txBody>
            <a:bodyPr wrap="square" rtlCol="0">
              <a:spAutoFit/>
            </a:bodyPr>
            <a:lstStyle/>
            <a:p>
              <a:r>
                <a:rPr lang="en-GB" dirty="0"/>
                <a:t>Bernard lived with his parents in a terrace house in Henry Road. </a:t>
              </a:r>
            </a:p>
          </p:txBody>
        </p:sp>
        <p:sp>
          <p:nvSpPr>
            <p:cNvPr id="38" name="TextBox 37">
              <a:extLst>
                <a:ext uri="{FF2B5EF4-FFF2-40B4-BE49-F238E27FC236}">
                  <a16:creationId xmlns:a16="http://schemas.microsoft.com/office/drawing/2014/main" id="{3BE78679-7335-41F3-90F0-4FE740011617}"/>
                </a:ext>
              </a:extLst>
            </p:cNvPr>
            <p:cNvSpPr txBox="1"/>
            <p:nvPr/>
          </p:nvSpPr>
          <p:spPr>
            <a:xfrm>
              <a:off x="10215015" y="1303245"/>
              <a:ext cx="1235113" cy="1477328"/>
            </a:xfrm>
            <a:prstGeom prst="rect">
              <a:avLst/>
            </a:prstGeom>
            <a:noFill/>
          </p:spPr>
          <p:txBody>
            <a:bodyPr wrap="square" rtlCol="0">
              <a:spAutoFit/>
            </a:bodyPr>
            <a:lstStyle/>
            <a:p>
              <a:r>
                <a:rPr lang="en-GB" dirty="0"/>
                <a:t>This is Bernard’s mother Ellen May Wrenn.</a:t>
              </a:r>
            </a:p>
          </p:txBody>
        </p:sp>
      </p:grpSp>
      <p:sp>
        <p:nvSpPr>
          <p:cNvPr id="42" name="TextBox 41">
            <a:extLst>
              <a:ext uri="{FF2B5EF4-FFF2-40B4-BE49-F238E27FC236}">
                <a16:creationId xmlns:a16="http://schemas.microsoft.com/office/drawing/2014/main" id="{B1DE7567-49AD-405B-B1DE-BB4FC9F9B2F5}"/>
              </a:ext>
            </a:extLst>
          </p:cNvPr>
          <p:cNvSpPr txBox="1"/>
          <p:nvPr/>
        </p:nvSpPr>
        <p:spPr>
          <a:xfrm>
            <a:off x="912134" y="4578463"/>
            <a:ext cx="2595438" cy="1477328"/>
          </a:xfrm>
          <a:prstGeom prst="rect">
            <a:avLst/>
          </a:prstGeom>
          <a:noFill/>
        </p:spPr>
        <p:txBody>
          <a:bodyPr wrap="square" rtlCol="0">
            <a:spAutoFit/>
          </a:bodyPr>
          <a:lstStyle/>
          <a:p>
            <a:r>
              <a:rPr lang="en-GB" dirty="0"/>
              <a:t>He w</a:t>
            </a:r>
            <a:r>
              <a:rPr lang="en-GB" dirty="0">
                <a:ea typeface="Calibri" panose="020F0502020204030204" pitchFamily="34" charset="0"/>
                <a:cs typeface="Symbol" panose="05050102010706020507" pitchFamily="18" charset="2"/>
              </a:rPr>
              <a:t>ent to Church Street National School which was near to Chelmsford Cathedral (the school no longer exists today)</a:t>
            </a:r>
            <a:endParaRPr lang="en-GB" dirty="0">
              <a:solidFill>
                <a:schemeClr val="bg1"/>
              </a:solidFill>
            </a:endParaRPr>
          </a:p>
        </p:txBody>
      </p:sp>
    </p:spTree>
    <p:extLst>
      <p:ext uri="{BB962C8B-B14F-4D97-AF65-F5344CB8AC3E}">
        <p14:creationId xmlns:p14="http://schemas.microsoft.com/office/powerpoint/2010/main" val="29963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11FE6272840A49A14D290AA8CBF969" ma:contentTypeVersion="12" ma:contentTypeDescription="Create a new document." ma:contentTypeScope="" ma:versionID="805497a100730b5f14a2d90d4b813b31">
  <xsd:schema xmlns:xsd="http://www.w3.org/2001/XMLSchema" xmlns:xs="http://www.w3.org/2001/XMLSchema" xmlns:p="http://schemas.microsoft.com/office/2006/metadata/properties" xmlns:ns2="8420588c-0a86-4d0a-a198-0da6f8ce745d" xmlns:ns3="5b8c671f-b8b0-4c7e-bac8-a5a7aed1496d" targetNamespace="http://schemas.microsoft.com/office/2006/metadata/properties" ma:root="true" ma:fieldsID="38570a40d17a3c02fe362b39e2f4fb1e" ns2:_="" ns3:_="">
    <xsd:import namespace="8420588c-0a86-4d0a-a198-0da6f8ce745d"/>
    <xsd:import namespace="5b8c671f-b8b0-4c7e-bac8-a5a7aed149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588c-0a86-4d0a-a198-0da6f8ce7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8c671f-b8b0-4c7e-bac8-a5a7aed1496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1E93E-22FC-4A18-AE17-3F7255CFB8F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E619A7-9A71-44B4-AC24-A789218E119B}">
  <ds:schemaRefs>
    <ds:schemaRef ds:uri="http://schemas.microsoft.com/sharepoint/v3/contenttype/forms"/>
  </ds:schemaRefs>
</ds:datastoreItem>
</file>

<file path=customXml/itemProps3.xml><?xml version="1.0" encoding="utf-8"?>
<ds:datastoreItem xmlns:ds="http://schemas.openxmlformats.org/officeDocument/2006/customXml" ds:itemID="{7966F9B1-2307-4FD3-ADF6-660672132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588c-0a86-4d0a-a198-0da6f8ce745d"/>
    <ds:schemaRef ds:uri="5b8c671f-b8b0-4c7e-bac8-a5a7aed14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TotalTime>
  <Words>1349</Words>
  <Application>Microsoft Office PowerPoint</Application>
  <PresentationFormat>Widescreen</PresentationFormat>
  <Paragraphs>129</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Before your group visits Chelmsford Museum for our World War II session take time to use this powerpoint with your pupils.   As you go through the presentation our robot ‘Sparky’ will help your pupils develop the skills and knowledge that will enable them to gain the most from the session and inspire questions to explore when they visit.   Encourage your pupils to share ideas with ‘a neighbour’ before you click to reveal answers.   Enjoy  </vt:lpstr>
      <vt:lpstr>  World War 2 and the  Home Front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your group visits Chelmsford Museum for our World War II session take time to use this powerpoint with your pupils.   As you go through the presentation our robot character will help your pupils develop the skills and knowledge that will enable them to gain the most from the session and inspire questions to explore when they visit.   Encourage your pupils to share ideas with ‘a neighbour’ before you click to reveal answers.   Enjoy  </dc:title>
  <dc:creator>HAMMER, Caroline</dc:creator>
  <cp:lastModifiedBy>Caroline HAMMER</cp:lastModifiedBy>
  <cp:revision>33</cp:revision>
  <dcterms:created xsi:type="dcterms:W3CDTF">2020-04-16T16:12:53Z</dcterms:created>
  <dcterms:modified xsi:type="dcterms:W3CDTF">2020-09-17T12:08:40Z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0x0101001B11FE6272840A49A14D290AA8CBF969</vt:lpwstr>
  </property>
</Properties>
</file>